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61" r:id="rId2"/>
    <p:sldId id="1256" r:id="rId3"/>
    <p:sldId id="1254" r:id="rId4"/>
    <p:sldId id="1253" r:id="rId5"/>
    <p:sldId id="1230" r:id="rId6"/>
    <p:sldId id="1255" r:id="rId7"/>
    <p:sldId id="1257" r:id="rId8"/>
    <p:sldId id="1241" r:id="rId9"/>
    <p:sldId id="1258" r:id="rId10"/>
    <p:sldId id="1288" r:id="rId11"/>
    <p:sldId id="1260" r:id="rId12"/>
    <p:sldId id="1250" r:id="rId13"/>
    <p:sldId id="1261" r:id="rId14"/>
    <p:sldId id="1262" r:id="rId15"/>
    <p:sldId id="1292" r:id="rId16"/>
    <p:sldId id="1263" r:id="rId17"/>
    <p:sldId id="1264" r:id="rId18"/>
    <p:sldId id="1291" r:id="rId19"/>
    <p:sldId id="1293" r:id="rId20"/>
    <p:sldId id="1265" r:id="rId21"/>
    <p:sldId id="1278" r:id="rId22"/>
    <p:sldId id="1285" r:id="rId23"/>
    <p:sldId id="1284" r:id="rId24"/>
    <p:sldId id="1286" r:id="rId25"/>
    <p:sldId id="1287" r:id="rId26"/>
    <p:sldId id="1266" r:id="rId27"/>
    <p:sldId id="1268" r:id="rId28"/>
    <p:sldId id="1267" r:id="rId29"/>
    <p:sldId id="1269" r:id="rId30"/>
    <p:sldId id="1270" r:id="rId31"/>
    <p:sldId id="1271" r:id="rId32"/>
    <p:sldId id="1272" r:id="rId33"/>
    <p:sldId id="1273" r:id="rId34"/>
    <p:sldId id="1274" r:id="rId35"/>
    <p:sldId id="1275" r:id="rId36"/>
    <p:sldId id="1276" r:id="rId37"/>
    <p:sldId id="1277" r:id="rId38"/>
    <p:sldId id="1290" r:id="rId39"/>
    <p:sldId id="1279" r:id="rId40"/>
    <p:sldId id="1280" r:id="rId41"/>
    <p:sldId id="1281" r:id="rId42"/>
    <p:sldId id="1289" r:id="rId43"/>
    <p:sldId id="1282" r:id="rId44"/>
  </p:sldIdLst>
  <p:sldSz cx="9144000" cy="6858000" type="screen4x3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3156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(株)日立製作所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3300"/>
    <a:srgbClr val="0000FF"/>
    <a:srgbClr val="000066"/>
    <a:srgbClr val="FFFF99"/>
    <a:srgbClr val="FF0101"/>
    <a:srgbClr val="FFCCCC"/>
    <a:srgbClr val="00FF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6" autoAdjust="0"/>
    <p:restoredTop sz="91096" autoAdjust="0"/>
  </p:normalViewPr>
  <p:slideViewPr>
    <p:cSldViewPr>
      <p:cViewPr varScale="1">
        <p:scale>
          <a:sx n="97" d="100"/>
          <a:sy n="97" d="100"/>
        </p:scale>
        <p:origin x="270" y="72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2946" y="72"/>
      </p:cViewPr>
      <p:guideLst>
        <p:guide orient="horz" pos="3133"/>
        <p:guide pos="2148"/>
        <p:guide orient="horz" pos="3156"/>
        <p:guide pos="217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A4AE67-E5AE-4F95-A8F7-AFE736099505}" type="datetimeFigureOut">
              <a:rPr lang="ja-JP" altLang="en-US"/>
              <a:pPr>
                <a:defRPr/>
              </a:pPr>
              <a:t>2023/3/3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30" cy="4508421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8ABC8D-28C8-435D-8DD1-964633E86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2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997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58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3262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404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519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47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0985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617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110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7303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49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226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9562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6550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181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263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9151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3437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261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726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240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68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431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251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77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399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宛名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7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8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4995" y="3114003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44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10"/>
          </p:nvPr>
        </p:nvSpPr>
        <p:spPr>
          <a:xfrm>
            <a:off x="2445728" y="4716466"/>
            <a:ext cx="4319955" cy="1160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altLang="ja-JP" dirty="0"/>
          </a:p>
          <a:p>
            <a:pPr lvl="0"/>
            <a:endParaRPr lang="ja-JP" altLang="en-US" dirty="0"/>
          </a:p>
        </p:txBody>
      </p:sp>
      <p:sp>
        <p:nvSpPr>
          <p:cNvPr id="51" name="テキスト プレースホルダー 50"/>
          <p:cNvSpPr>
            <a:spLocks noGrp="1"/>
          </p:cNvSpPr>
          <p:nvPr>
            <p:ph type="body" sz="quarter" idx="11"/>
          </p:nvPr>
        </p:nvSpPr>
        <p:spPr>
          <a:xfrm>
            <a:off x="325316" y="2276875"/>
            <a:ext cx="3124016" cy="432073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ja-JP" altLang="en-US" sz="2100" smtClean="0">
                <a:latin typeface="+mj-lt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59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5" y="176403"/>
            <a:ext cx="744451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33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5" y="176403"/>
            <a:ext cx="744451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695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立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173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8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113191" y="179482"/>
            <a:ext cx="3550972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87" name="正方形/長方形 11"/>
          <p:cNvSpPr>
            <a:spLocks noChangeArrowheads="1"/>
          </p:cNvSpPr>
          <p:nvPr/>
        </p:nvSpPr>
        <p:spPr bwMode="gray">
          <a:xfrm>
            <a:off x="1" y="739775"/>
            <a:ext cx="9144000" cy="74485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グループ化 62"/>
          <p:cNvGrpSpPr/>
          <p:nvPr userDrawn="1"/>
        </p:nvGrpSpPr>
        <p:grpSpPr bwMode="gray">
          <a:xfrm>
            <a:off x="-4" y="739775"/>
            <a:ext cx="1481336" cy="74485"/>
            <a:chOff x="312738" y="2747963"/>
            <a:chExt cx="1970087" cy="109537"/>
          </a:xfrm>
        </p:grpSpPr>
        <p:sp>
          <p:nvSpPr>
            <p:cNvPr id="89" name="正方形/長方形 88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(宛名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4995" y="3114003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44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3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無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4" name="正方形/長方形 3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9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 userDrawn="1"/>
        </p:nvSpPr>
        <p:spPr bwMode="gray">
          <a:xfrm>
            <a:off x="548057" y="2159000"/>
            <a:ext cx="1877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000">
                <a:solidFill>
                  <a:srgbClr val="1A1A1A"/>
                </a:solidFill>
                <a:latin typeface="Arial Rounded MT Bold" pitchFamily="34" charset="0"/>
                <a:ea typeface="HGPｺﾞｼｯｸE" pitchFamily="50" charset="-128"/>
                <a:cs typeface="Arial" charset="0"/>
              </a:rPr>
              <a:t>Contents</a:t>
            </a:r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568250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581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250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690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87" y="176403"/>
            <a:ext cx="6629317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3" y="177265"/>
            <a:ext cx="91620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</p:spTree>
    <p:extLst>
      <p:ext uri="{BB962C8B-B14F-4D97-AF65-F5344CB8AC3E}">
        <p14:creationId xmlns:p14="http://schemas.microsoft.com/office/powerpoint/2010/main" val="317840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87" y="176403"/>
            <a:ext cx="6629317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3" y="177265"/>
            <a:ext cx="91620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300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87" y="176403"/>
            <a:ext cx="6629317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3" y="177265"/>
            <a:ext cx="91620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922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5" y="176403"/>
            <a:ext cx="744451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855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8" r:id="rId3"/>
    <p:sldLayoutId id="2147483746" r:id="rId4"/>
    <p:sldLayoutId id="2147483747" r:id="rId5"/>
    <p:sldLayoutId id="2147483749" r:id="rId6"/>
    <p:sldLayoutId id="2147483750" r:id="rId7"/>
    <p:sldLayoutId id="2147483754" r:id="rId8"/>
    <p:sldLayoutId id="2147483751" r:id="rId9"/>
    <p:sldLayoutId id="2147483752" r:id="rId10"/>
    <p:sldLayoutId id="2147483755" r:id="rId11"/>
    <p:sldLayoutId id="2147483753" r:id="rId12"/>
    <p:sldLayoutId id="2147483743" r:id="rId13"/>
    <p:sldLayoutId id="214748375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biz-journal.jp/2014/01/post_3940_5.html" TargetMode="Externa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5.png"/><Relationship Id="rId26" Type="http://schemas.openxmlformats.org/officeDocument/2006/relationships/image" Target="../media/image23.emf"/><Relationship Id="rId3" Type="http://schemas.openxmlformats.org/officeDocument/2006/relationships/hyperlink" Target="http://pcweb.mycom.co.jp/news/2003/08/21/15cl.jpg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gif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1.emf"/><Relationship Id="rId5" Type="http://schemas.openxmlformats.org/officeDocument/2006/relationships/image" Target="../media/image3.jpeg"/><Relationship Id="rId15" Type="http://schemas.openxmlformats.org/officeDocument/2006/relationships/hyperlink" Target="http://internet.watch.impress.co.jp/www/article/980120/gamecntr.jpg" TargetMode="External"/><Relationship Id="rId23" Type="http://schemas.openxmlformats.org/officeDocument/2006/relationships/image" Target="../media/image20.jpeg"/><Relationship Id="rId28" Type="http://schemas.openxmlformats.org/officeDocument/2006/relationships/image" Target="../media/image25.emf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ctrTitle"/>
          </p:nvPr>
        </p:nvSpPr>
        <p:spPr bwMode="auto">
          <a:xfrm>
            <a:off x="1351626" y="3627053"/>
            <a:ext cx="6213881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Introduction to AI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Technologies</a:t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1st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293" name="Text Box 83"/>
          <p:cNvSpPr txBox="1">
            <a:spLocks noChangeArrowheads="1"/>
          </p:cNvSpPr>
          <p:nvPr/>
        </p:nvSpPr>
        <p:spPr bwMode="gray">
          <a:xfrm>
            <a:off x="2608828" y="5490031"/>
            <a:ext cx="6511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Mar 3, 2023 </a:t>
            </a:r>
          </a:p>
          <a:p>
            <a:pPr algn="r"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Graduate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School of Urban Innovation</a:t>
            </a:r>
          </a:p>
          <a:p>
            <a:pPr algn="r" eaLnBrk="1" hangingPunct="1"/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Doctoral course for working adults (1st 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grade)</a:t>
            </a:r>
            <a:endParaRPr lang="en-US" altLang="ja-JP" sz="2000" b="1" dirty="0">
              <a:latin typeface="Meiryo UI" pitchFamily="50" charset="-128"/>
              <a:ea typeface="Meiryo UI" pitchFamily="50" charset="-128"/>
            </a:endParaRPr>
          </a:p>
          <a:p>
            <a:pPr algn="r" eaLnBrk="1" hangingPunct="1"/>
            <a:r>
              <a:rPr lang="en-US" altLang="ja-JP" sz="2000" b="1" dirty="0" err="1" smtClean="0">
                <a:latin typeface="Meiryo UI" pitchFamily="50" charset="-128"/>
                <a:ea typeface="Meiryo UI" pitchFamily="50" charset="-128"/>
              </a:rPr>
              <a:t>Tomoichi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Ebata</a:t>
            </a:r>
            <a:endParaRPr lang="ja-JP" altLang="en-US" sz="20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3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37073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 Today’s Topics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Fuzzy and Bayesian 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287" y="1862714"/>
            <a:ext cx="5703584" cy="4009793"/>
          </a:xfrm>
          <a:prstGeom prst="rect">
            <a:avLst/>
          </a:prstGeom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11898" y="5139197"/>
            <a:ext cx="3016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Expert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005125" y="3203786"/>
            <a:ext cx="31401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Machine learning</a:t>
            </a:r>
            <a:b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     (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Mar 17</a:t>
            </a:r>
            <a:r>
              <a:rPr lang="en-US" altLang="ja-JP" sz="2400" b="1" baseline="30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10157" y="2691224"/>
            <a:ext cx="4615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Natural </a:t>
            </a:r>
            <a:r>
              <a:rPr kumimoji="0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language processing</a:t>
            </a:r>
            <a:endParaRPr kumimoji="0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7669" y="4714380"/>
            <a:ext cx="4192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Case-based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reasoning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96774" y="4595438"/>
            <a:ext cx="4211856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Bayesian </a:t>
            </a:r>
            <a:r>
              <a:rPr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network</a:t>
            </a:r>
            <a:br>
              <a:rPr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kumimoji="0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(</a:t>
            </a:r>
            <a:r>
              <a:rPr kumimoji="0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Mar 3</a:t>
            </a:r>
            <a:r>
              <a:rPr kumimoji="0" lang="en-US" altLang="ja-JP" sz="2800" b="1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rd</a:t>
            </a:r>
            <a:r>
              <a:rPr kumimoji="0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 Today</a:t>
            </a:r>
            <a:endParaRPr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73706" y="5494075"/>
            <a:ext cx="4882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Genetic Algorithm (GA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                 (Mar 17</a:t>
            </a:r>
            <a:r>
              <a:rPr lang="en-US" altLang="ja-JP" sz="2400" b="1" baseline="30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23051" y="1422100"/>
            <a:ext cx="352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Probability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4120" y="181582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tatistics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42969" y="2040585"/>
            <a:ext cx="323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Constraint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36830" y="2832695"/>
            <a:ext cx="2808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OR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92814" y="2430240"/>
            <a:ext cx="151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Search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84585" y="1710140"/>
            <a:ext cx="322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Image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recognition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5633" y="2227360"/>
            <a:ext cx="310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Voice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recognition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32874" y="5470587"/>
            <a:ext cx="409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Data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mining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03909" y="1425139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Optimization Algorithm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7306" y="3142893"/>
            <a:ext cx="2815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Game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6512" y="4318172"/>
            <a:ext cx="516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Automatic Translation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-7307" y="3575064"/>
            <a:ext cx="30232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Neural 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Networks</a:t>
            </a:r>
          </a:p>
          <a:p>
            <a:pPr lvl="0"/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      (Mar 10</a:t>
            </a:r>
            <a:r>
              <a:rPr kumimoji="0" lang="en-US" altLang="ja-JP" sz="2400" b="1" baseline="30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123660" y="5951696"/>
            <a:ext cx="3653501" cy="8617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Fuzzy reasoning </a:t>
            </a:r>
          </a:p>
          <a:p>
            <a:pPr lvl="0"/>
            <a:r>
              <a:rPr kumimoji="0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(Mar 3</a:t>
            </a:r>
            <a:r>
              <a:rPr kumimoji="0" lang="en-US" altLang="ja-JP" sz="2800" b="1" baseline="30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rd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 Today</a:t>
            </a:r>
            <a:endParaRPr kumimoji="0" lang="en-US" altLang="ja-JP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82517" y="3850215"/>
            <a:ext cx="297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Human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interface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184704" y="4200885"/>
            <a:ext cx="388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Multi-agent simulation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093043" y="2934310"/>
            <a:ext cx="3912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AI</a:t>
            </a:r>
            <a:b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(Artificial Intelligent)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643563" y="3429000"/>
            <a:ext cx="3856890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 Fuzzy Reasoning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2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579806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4.1 What’s “Fuzzy reasoning”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Methods to enable computation with "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language”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gray">
          <a:xfrm>
            <a:off x="0" y="2132820"/>
            <a:ext cx="9149945" cy="1692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handle “ambiguity”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language Mathematically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 algn="l">
              <a:buAutoNum type="alphaLcParenBoth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Utilize knowledge expressed in language</a:t>
            </a:r>
            <a:b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</a:rPr>
              <a:t>→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(e.g.) "Report written in Japanese" is used as it is. </a:t>
            </a:r>
          </a:p>
          <a:p>
            <a:pPr marL="914400" lvl="1" indent="-457200" algn="l">
              <a:buAutoNum type="alphaLcParenBoth"/>
            </a:pP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Rigid mathematical objectivity is not always 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necessary </a:t>
            </a:r>
            <a:b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</a:b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</a:rPr>
              <a:t>→ 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In fact, the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real world operates on "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language"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gray">
          <a:xfrm>
            <a:off x="0" y="4365130"/>
            <a:ext cx="5868179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Advocator: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Prof.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Zadeh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Systematization: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Prof.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Mamdani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Commercialization: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Japanese</a:t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manufacturers companies </a:t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e.g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. Hitachi,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Matsushita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Co.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etc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sz="2000" b="1" dirty="0" smtClean="0">
              <a:solidFill>
                <a:srgbClr val="000066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60" y="4365130"/>
            <a:ext cx="1600000" cy="200634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026" y="4365130"/>
            <a:ext cx="1587849" cy="1981475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 flipH="1">
            <a:off x="185199" y="4005080"/>
            <a:ext cx="8779411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11591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4.2 Fuzzy Logic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3664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Real numbers (fuzzy numbers) not limited to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0/1,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can be used in computers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21991"/>
              </p:ext>
            </p:extLst>
          </p:nvPr>
        </p:nvGraphicFramePr>
        <p:xfrm>
          <a:off x="1043510" y="2198010"/>
          <a:ext cx="738473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63">
                  <a:extLst>
                    <a:ext uri="{9D8B030D-6E8A-4147-A177-3AD203B41FA5}">
                      <a16:colId xmlns:a16="http://schemas.microsoft.com/office/drawing/2014/main" val="4280469343"/>
                    </a:ext>
                  </a:extLst>
                </a:gridCol>
                <a:gridCol w="1476062">
                  <a:extLst>
                    <a:ext uri="{9D8B030D-6E8A-4147-A177-3AD203B41FA5}">
                      <a16:colId xmlns:a16="http://schemas.microsoft.com/office/drawing/2014/main" val="2527606706"/>
                    </a:ext>
                  </a:extLst>
                </a:gridCol>
                <a:gridCol w="1476063">
                  <a:extLst>
                    <a:ext uri="{9D8B030D-6E8A-4147-A177-3AD203B41FA5}">
                      <a16:colId xmlns:a16="http://schemas.microsoft.com/office/drawing/2014/main" val="3793538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Q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 </a:t>
                      </a:r>
                      <a:r>
                        <a:rPr lang="ja-JP" altLang="en-US" sz="2000" dirty="0" smtClean="0">
                          <a:latin typeface="Meiryo UI" pitchFamily="50" charset="-128"/>
                          <a:ea typeface="Meiryo UI" pitchFamily="50" charset="-128"/>
                        </a:rPr>
                        <a:t>∩</a:t>
                      </a:r>
                      <a:r>
                        <a:rPr lang="en-US" altLang="ja-JP" sz="20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 Q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 </a:t>
                      </a:r>
                      <a:r>
                        <a:rPr lang="ja-JP" altLang="en-US" sz="2000" dirty="0" smtClean="0">
                          <a:latin typeface="Meiryo UI" pitchFamily="50" charset="-128"/>
                          <a:ea typeface="Meiryo UI" pitchFamily="50" charset="-128"/>
                        </a:rPr>
                        <a:t>∪</a:t>
                      </a:r>
                      <a:r>
                        <a:rPr lang="en-US" altLang="ja-JP" sz="20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 Q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 smtClean="0">
                          <a:latin typeface="Meiryo UI" pitchFamily="50" charset="-128"/>
                          <a:ea typeface="Meiryo UI" pitchFamily="50" charset="-128"/>
                        </a:rPr>
                        <a:t>￢</a:t>
                      </a:r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830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219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6036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3877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116627"/>
                  </a:ext>
                </a:extLst>
              </a:tr>
            </a:tbl>
          </a:graphicData>
        </a:graphic>
      </p:graphicFrame>
      <p:sp>
        <p:nvSpPr>
          <p:cNvPr id="2" name="フローチャート: 論理積ゲート 1"/>
          <p:cNvSpPr/>
          <p:nvPr/>
        </p:nvSpPr>
        <p:spPr>
          <a:xfrm>
            <a:off x="4663416" y="2638918"/>
            <a:ext cx="288040" cy="288040"/>
          </a:xfrm>
          <a:prstGeom prst="flowChartDelay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: 記憶データ 2"/>
          <p:cNvSpPr/>
          <p:nvPr/>
        </p:nvSpPr>
        <p:spPr>
          <a:xfrm flipH="1">
            <a:off x="6173628" y="2638918"/>
            <a:ext cx="360050" cy="288040"/>
          </a:xfrm>
          <a:prstGeom prst="flowChartOnlineStorag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 rot="5400000">
            <a:off x="7579821" y="2674923"/>
            <a:ext cx="200620" cy="216030"/>
          </a:xfrm>
          <a:prstGeom prst="triangl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7788146" y="2682628"/>
            <a:ext cx="0" cy="2068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4447386" y="2714432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4435480" y="2866832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4963407" y="2782487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6017657" y="2714432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6005751" y="2866832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6533678" y="2782487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7356086" y="2782487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7788146" y="2782487"/>
            <a:ext cx="2160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 txBox="1">
            <a:spLocks/>
          </p:cNvSpPr>
          <p:nvPr/>
        </p:nvSpPr>
        <p:spPr bwMode="gray">
          <a:xfrm>
            <a:off x="4159346" y="2520877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P</a:t>
            </a:r>
          </a:p>
          <a:p>
            <a:pPr algn="l"/>
            <a:r>
              <a:rPr lang="en-US" altLang="ja-JP" sz="1400" b="1" dirty="0">
                <a:latin typeface="Meiryo UI" pitchFamily="50" charset="-128"/>
                <a:ea typeface="Meiryo UI" pitchFamily="50" charset="-128"/>
              </a:rPr>
              <a:t>Q</a:t>
            </a:r>
            <a:endParaRPr lang="ja-JP" altLang="en-US" sz="14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gray">
          <a:xfrm>
            <a:off x="5769215" y="2520877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P</a:t>
            </a:r>
          </a:p>
          <a:p>
            <a:pPr algn="l"/>
            <a:r>
              <a:rPr lang="en-US" altLang="ja-JP" sz="1400" b="1" dirty="0">
                <a:latin typeface="Meiryo UI" pitchFamily="50" charset="-128"/>
                <a:ea typeface="Meiryo UI" pitchFamily="50" charset="-128"/>
              </a:rPr>
              <a:t>Q</a:t>
            </a:r>
            <a:endParaRPr lang="ja-JP" altLang="en-US" sz="14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 bwMode="gray">
          <a:xfrm>
            <a:off x="7094022" y="2644244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P</a:t>
            </a:r>
            <a:endParaRPr lang="ja-JP" altLang="en-US" sz="14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 bwMode="gray">
          <a:xfrm>
            <a:off x="0" y="1738561"/>
            <a:ext cx="3275820" cy="4196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Two-valued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logic</a:t>
            </a:r>
            <a:endParaRPr lang="en-US" altLang="ja-JP" sz="2000" b="1" dirty="0" smtClean="0">
              <a:solidFill>
                <a:srgbClr val="000066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 bwMode="gray">
          <a:xfrm>
            <a:off x="0" y="4591761"/>
            <a:ext cx="327582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Fuzzy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logic</a:t>
            </a:r>
            <a:endParaRPr lang="en-US" altLang="ja-JP" sz="2000" b="1" dirty="0" smtClean="0">
              <a:solidFill>
                <a:srgbClr val="000066"/>
              </a:solidFill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98803"/>
              </p:ext>
            </p:extLst>
          </p:nvPr>
        </p:nvGraphicFramePr>
        <p:xfrm>
          <a:off x="1043510" y="5056680"/>
          <a:ext cx="738473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063">
                  <a:extLst>
                    <a:ext uri="{9D8B030D-6E8A-4147-A177-3AD203B41FA5}">
                      <a16:colId xmlns:a16="http://schemas.microsoft.com/office/drawing/2014/main" val="4280469343"/>
                    </a:ext>
                  </a:extLst>
                </a:gridCol>
                <a:gridCol w="1476062">
                  <a:extLst>
                    <a:ext uri="{9D8B030D-6E8A-4147-A177-3AD203B41FA5}">
                      <a16:colId xmlns:a16="http://schemas.microsoft.com/office/drawing/2014/main" val="2527606706"/>
                    </a:ext>
                  </a:extLst>
                </a:gridCol>
                <a:gridCol w="1476063">
                  <a:extLst>
                    <a:ext uri="{9D8B030D-6E8A-4147-A177-3AD203B41FA5}">
                      <a16:colId xmlns:a16="http://schemas.microsoft.com/office/drawing/2014/main" val="3793538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Q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 </a:t>
                      </a:r>
                      <a:r>
                        <a:rPr lang="ja-JP" altLang="en-US" sz="2000" dirty="0" smtClean="0">
                          <a:latin typeface="Meiryo UI" pitchFamily="50" charset="-128"/>
                          <a:ea typeface="Meiryo UI" pitchFamily="50" charset="-128"/>
                        </a:rPr>
                        <a:t>∩</a:t>
                      </a:r>
                      <a:r>
                        <a:rPr lang="en-US" altLang="ja-JP" sz="20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 Q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 </a:t>
                      </a:r>
                      <a:r>
                        <a:rPr lang="ja-JP" altLang="en-US" sz="2000" dirty="0" smtClean="0">
                          <a:latin typeface="Meiryo UI" pitchFamily="50" charset="-128"/>
                          <a:ea typeface="Meiryo UI" pitchFamily="50" charset="-128"/>
                        </a:rPr>
                        <a:t>∪</a:t>
                      </a:r>
                      <a:r>
                        <a:rPr lang="en-US" altLang="ja-JP" sz="20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 Q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 smtClean="0">
                          <a:latin typeface="Meiryo UI" pitchFamily="50" charset="-128"/>
                          <a:ea typeface="Meiryo UI" pitchFamily="50" charset="-128"/>
                        </a:rPr>
                        <a:t>￢</a:t>
                      </a:r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Min(</a:t>
                      </a:r>
                      <a:r>
                        <a:rPr lang="en-US" altLang="ja-JP" sz="2000" b="1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P,Q</a:t>
                      </a: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)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Max(</a:t>
                      </a:r>
                      <a:r>
                        <a:rPr lang="en-US" altLang="ja-JP" sz="2000" b="1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P,Q</a:t>
                      </a: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)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1-P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830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0.17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0.17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0.85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0.15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219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0.88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0.01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0.88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0.99</a:t>
                      </a:r>
                      <a:endParaRPr lang="ja-JP" altLang="en-US" sz="2000" b="1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05380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1043510" y="2198010"/>
            <a:ext cx="2952410" cy="2377440"/>
          </a:xfrm>
          <a:prstGeom prst="rect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033596" y="2198010"/>
            <a:ext cx="4394647" cy="2377440"/>
          </a:xfrm>
          <a:prstGeom prst="rect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1043510" y="5068083"/>
            <a:ext cx="7384733" cy="1573557"/>
            <a:chOff x="1043510" y="5068083"/>
            <a:chExt cx="7384733" cy="2377440"/>
          </a:xfrm>
        </p:grpSpPr>
        <p:sp>
          <p:nvSpPr>
            <p:cNvPr id="53" name="正方形/長方形 52"/>
            <p:cNvSpPr/>
            <p:nvPr/>
          </p:nvSpPr>
          <p:spPr>
            <a:xfrm>
              <a:off x="1043510" y="5068083"/>
              <a:ext cx="2952410" cy="2377440"/>
            </a:xfrm>
            <a:prstGeom prst="rect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033596" y="5068083"/>
              <a:ext cx="4394647" cy="2377440"/>
            </a:xfrm>
            <a:prstGeom prst="rect">
              <a:avLst/>
            </a:prstGeom>
            <a:ln w="635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右矢印 17"/>
          <p:cNvSpPr/>
          <p:nvPr/>
        </p:nvSpPr>
        <p:spPr>
          <a:xfrm>
            <a:off x="3851900" y="3501010"/>
            <a:ext cx="432060" cy="50407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>
            <a:off x="3851900" y="5949350"/>
            <a:ext cx="432060" cy="50407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54833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4.3 Fuzzy Reasoning(Calculation)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83664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Introducing the </a:t>
            </a:r>
            <a:r>
              <a:rPr lang="en-US" altLang="ja-JP" sz="28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Mamdani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(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min-max) method using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cooler control program as an example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292" name="Picture 4" descr="マンションでのエアコン設置、許可は必要？取り付け工事・費用など注意点まとめ！ | 住まいのお役立ち記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55" y="42149"/>
            <a:ext cx="1392092" cy="9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35178" y="1772770"/>
            <a:ext cx="2051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uzzy Rules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5178" y="2204830"/>
            <a:ext cx="47248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(Rule 1) "If the temperature is high and the humidity is high, turn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“cool(-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)”.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(Rule 2) "If the temperature is normal and the humidity is high, turn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“stop(0)”.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(Rule 3) "If the temperature is high and the humidity is normal, turn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“cool(-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)”.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(Rule 4) "If the temperature is low and the humidity is low, turn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“heating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(+1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)”.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7380" y="1772770"/>
            <a:ext cx="4896680" cy="267187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52028"/>
              </p:ext>
            </p:extLst>
          </p:nvPr>
        </p:nvGraphicFramePr>
        <p:xfrm>
          <a:off x="107380" y="4962499"/>
          <a:ext cx="5040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399">
                  <a:extLst>
                    <a:ext uri="{9D8B030D-6E8A-4147-A177-3AD203B41FA5}">
                      <a16:colId xmlns:a16="http://schemas.microsoft.com/office/drawing/2014/main" val="4280469343"/>
                    </a:ext>
                  </a:extLst>
                </a:gridCol>
                <a:gridCol w="1135086">
                  <a:extLst>
                    <a:ext uri="{9D8B030D-6E8A-4147-A177-3AD203B41FA5}">
                      <a16:colId xmlns:a16="http://schemas.microsoft.com/office/drawing/2014/main" val="2527606706"/>
                    </a:ext>
                  </a:extLst>
                </a:gridCol>
                <a:gridCol w="1313254">
                  <a:extLst>
                    <a:ext uri="{9D8B030D-6E8A-4147-A177-3AD203B41FA5}">
                      <a16:colId xmlns:a16="http://schemas.microsoft.com/office/drawing/2014/main" val="3793538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1" lang="en-US" altLang="ja-JP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Temp.</a:t>
                      </a:r>
                    </a:p>
                    <a:p>
                      <a:r>
                        <a:rPr kumimoji="1" lang="ja-JP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</a:t>
                      </a:r>
                      <a:r>
                        <a:rPr kumimoji="1" lang="en-US" altLang="ja-JP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1" lang="en-US" altLang="ja-JP" sz="18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Low 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Middle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High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Heat(+1)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83085"/>
                  </a:ext>
                </a:extLst>
              </a:tr>
              <a:tr h="316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Middle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Cool(-1)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219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Stop(0)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Cool(-1)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05380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2569556" y="4620426"/>
            <a:ext cx="2650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 need to fill all cells.</a:t>
            </a:r>
            <a:endParaRPr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 rot="5400000">
            <a:off x="2036461" y="4368390"/>
            <a:ext cx="534447" cy="50407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072889" y="1700760"/>
            <a:ext cx="4179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uzzy Membership function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35178" y="4481482"/>
            <a:ext cx="2016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uzzy Table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836276" y="2080895"/>
            <a:ext cx="3087959" cy="1420115"/>
            <a:chOff x="5836276" y="2062635"/>
            <a:chExt cx="3087959" cy="1916373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6983982" y="3287894"/>
              <a:ext cx="983278" cy="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368909" y="2491247"/>
              <a:ext cx="604660" cy="79211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6200000">
              <a:off x="6275184" y="2584971"/>
              <a:ext cx="792110" cy="60466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975445" y="2491247"/>
              <a:ext cx="604660" cy="79211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16200000">
              <a:off x="6890257" y="2584971"/>
              <a:ext cx="792110" cy="60466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580106" y="2491247"/>
              <a:ext cx="3829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986001" y="2491247"/>
              <a:ext cx="382908" cy="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5986001" y="3254026"/>
              <a:ext cx="382908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581473" y="3265168"/>
              <a:ext cx="382908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986001" y="3287894"/>
              <a:ext cx="9875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5836276" y="2062635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Low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492381" y="2062635"/>
              <a:ext cx="752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High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516270" y="2062635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Middle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156220" y="3289995"/>
              <a:ext cx="2768015" cy="498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10    20    30 deg.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865481" y="3609676"/>
              <a:ext cx="2197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a) T</a:t>
              </a:r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emperature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66" name="直線コネクタ 65"/>
          <p:cNvCxnSpPr/>
          <p:nvPr/>
        </p:nvCxnSpPr>
        <p:spPr>
          <a:xfrm>
            <a:off x="6983982" y="4524986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6368909" y="3934637"/>
            <a:ext cx="604660" cy="5869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16200000">
            <a:off x="6377745" y="3925800"/>
            <a:ext cx="586988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975445" y="3934637"/>
            <a:ext cx="604660" cy="58698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rot="16200000">
            <a:off x="6992818" y="3925800"/>
            <a:ext cx="586988" cy="60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7580106" y="3934637"/>
            <a:ext cx="382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986001" y="3934637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986001" y="449988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581473" y="4508145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986001" y="4524986"/>
            <a:ext cx="987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5836276" y="3617017"/>
            <a:ext cx="679994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Low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492381" y="3617017"/>
            <a:ext cx="752129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High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516270" y="3617017"/>
            <a:ext cx="986167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Middle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100417" y="4763441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131100" y="455008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6112443" y="6208627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6252973" y="5615294"/>
            <a:ext cx="0" cy="59333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7013841" y="5615294"/>
            <a:ext cx="0" cy="59333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7774709" y="5615294"/>
            <a:ext cx="0" cy="5933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5868180" y="5277639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COOL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7475402" y="5303765"/>
            <a:ext cx="82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HEAT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6728373" y="5303765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ZERO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5868180" y="6228108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6250522" y="6407536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5614474" y="2128402"/>
            <a:ext cx="3240925" cy="142117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5614474" y="3656196"/>
            <a:ext cx="3240925" cy="142117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5614474" y="5260668"/>
            <a:ext cx="3240925" cy="1516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1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82424" y="908737"/>
            <a:ext cx="8685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(Rule 1) "If the temperature is high and the humidity is high, turn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“cool(-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)”.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57" name="直線コネクタ 56"/>
          <p:cNvCxnSpPr/>
          <p:nvPr/>
        </p:nvCxnSpPr>
        <p:spPr>
          <a:xfrm>
            <a:off x="1624865" y="355287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009792" y="275623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16200000">
            <a:off x="916067" y="284995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616328" y="275623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6200000">
            <a:off x="1531140" y="284995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220989" y="275623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26884" y="275623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626884" y="351900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222356" y="353015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26884" y="355287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6138642" y="3548340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6279172" y="2756230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7040040" y="2756230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7800908" y="2756230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4259718" y="355287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3644645" y="275623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rot="16200000">
            <a:off x="3550920" y="284995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251181" y="275623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rot="16200000">
            <a:off x="4165993" y="284995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4855842" y="275623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3261737" y="275623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3261737" y="351900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4847161" y="3535175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3261737" y="355287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827481" y="3574347"/>
            <a:ext cx="225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 20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427714" y="3574347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012200" y="357434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-1       0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1" name="直線矢印コネクタ 110"/>
          <p:cNvCxnSpPr/>
          <p:nvPr/>
        </p:nvCxnSpPr>
        <p:spPr>
          <a:xfrm flipV="1">
            <a:off x="2116504" y="2935539"/>
            <a:ext cx="0" cy="1008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正方形/長方形 111"/>
          <p:cNvSpPr/>
          <p:nvPr/>
        </p:nvSpPr>
        <p:spPr>
          <a:xfrm>
            <a:off x="1722509" y="39436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4262130" y="394363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4" name="直線矢印コネクタ 113"/>
          <p:cNvCxnSpPr>
            <a:stCxn id="109" idx="2"/>
          </p:cNvCxnSpPr>
          <p:nvPr/>
        </p:nvCxnSpPr>
        <p:spPr>
          <a:xfrm flipV="1">
            <a:off x="4525130" y="3205577"/>
            <a:ext cx="15161" cy="73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>
            <a:off x="2123660" y="2935539"/>
            <a:ext cx="41555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>
            <a:off x="4509522" y="3205577"/>
            <a:ext cx="17696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6279172" y="3205577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>
            <a:off x="251400" y="1948740"/>
            <a:ext cx="533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1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1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56204" y="2290251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3502608" y="2274025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121" name="正方形/長方形 120"/>
          <p:cNvSpPr/>
          <p:nvPr/>
        </p:nvSpPr>
        <p:spPr>
          <a:xfrm>
            <a:off x="6335076" y="2307409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楕円 121"/>
          <p:cNvSpPr/>
          <p:nvPr/>
        </p:nvSpPr>
        <p:spPr>
          <a:xfrm>
            <a:off x="6064906" y="3043453"/>
            <a:ext cx="410352" cy="600762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251400" y="1948740"/>
            <a:ext cx="8497180" cy="400061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251400" y="3692926"/>
            <a:ext cx="7705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If X   and  Y  then  Z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30435" y="4974333"/>
            <a:ext cx="34259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</a:rPr>
              <a:t>Min(</a:t>
            </a:r>
            <a:r>
              <a:rPr lang="en-US" altLang="ja-JP" sz="4800" b="1" dirty="0" err="1" smtClean="0">
                <a:latin typeface="Meiryo UI" pitchFamily="50" charset="-128"/>
                <a:ea typeface="Meiryo UI" pitchFamily="50" charset="-128"/>
              </a:rPr>
              <a:t>X</a:t>
            </a:r>
            <a:r>
              <a:rPr lang="en-US" altLang="ja-JP" sz="4800" b="1" baseline="-25000" dirty="0" err="1" smtClean="0">
                <a:latin typeface="Meiryo UI" pitchFamily="50" charset="-128"/>
                <a:ea typeface="Meiryo UI" pitchFamily="50" charset="-128"/>
              </a:rPr>
              <a:t>i</a:t>
            </a:r>
            <a:r>
              <a:rPr lang="en-US" altLang="ja-JP" sz="4800" b="1" dirty="0" err="1" smtClean="0">
                <a:latin typeface="Meiryo UI" pitchFamily="50" charset="-128"/>
                <a:ea typeface="Meiryo UI" pitchFamily="50" charset="-128"/>
              </a:rPr>
              <a:t>,Y</a:t>
            </a:r>
            <a:r>
              <a:rPr lang="en-US" altLang="ja-JP" sz="4800" b="1" baseline="-25000" dirty="0" err="1" smtClean="0">
                <a:latin typeface="Meiryo UI" pitchFamily="50" charset="-128"/>
                <a:ea typeface="Meiryo UI" pitchFamily="50" charset="-128"/>
              </a:rPr>
              <a:t>i</a:t>
            </a:r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4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" name="右中かっこ 3"/>
          <p:cNvSpPr/>
          <p:nvPr/>
        </p:nvSpPr>
        <p:spPr>
          <a:xfrm rot="5400000">
            <a:off x="2458151" y="2549426"/>
            <a:ext cx="421206" cy="4391248"/>
          </a:xfrm>
          <a:prstGeom prst="rightBrace">
            <a:avLst>
              <a:gd name="adj1" fmla="val 3689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右中かっこ 124"/>
          <p:cNvSpPr/>
          <p:nvPr/>
        </p:nvSpPr>
        <p:spPr>
          <a:xfrm rot="5400000">
            <a:off x="7323657" y="4250830"/>
            <a:ext cx="421206" cy="988440"/>
          </a:xfrm>
          <a:prstGeom prst="rightBrace">
            <a:avLst>
              <a:gd name="adj1" fmla="val 36897"/>
              <a:gd name="adj2" fmla="val 7645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5004640" y="4974333"/>
            <a:ext cx="39068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</a:rPr>
              <a:t>Max</a:t>
            </a:r>
            <a:br>
              <a:rPr lang="en-US" altLang="ja-JP" sz="4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</a:rPr>
              <a:t>(Min(</a:t>
            </a:r>
            <a:r>
              <a:rPr lang="en-US" altLang="ja-JP" sz="4800" b="1" dirty="0" err="1" smtClean="0">
                <a:latin typeface="Meiryo UI" pitchFamily="50" charset="-128"/>
                <a:ea typeface="Meiryo UI" pitchFamily="50" charset="-128"/>
              </a:rPr>
              <a:t>X</a:t>
            </a:r>
            <a:r>
              <a:rPr lang="en-US" altLang="ja-JP" sz="4800" b="1" baseline="-25000" dirty="0" err="1" smtClean="0">
                <a:latin typeface="Meiryo UI" pitchFamily="50" charset="-128"/>
                <a:ea typeface="Meiryo UI" pitchFamily="50" charset="-128"/>
              </a:rPr>
              <a:t>i</a:t>
            </a:r>
            <a:r>
              <a:rPr lang="en-US" altLang="ja-JP" sz="4800" b="1" dirty="0" err="1" smtClean="0">
                <a:latin typeface="Meiryo UI" pitchFamily="50" charset="-128"/>
                <a:ea typeface="Meiryo UI" pitchFamily="50" charset="-128"/>
              </a:rPr>
              <a:t>,Y</a:t>
            </a:r>
            <a:r>
              <a:rPr lang="en-US" altLang="ja-JP" sz="4800" b="1" baseline="-25000" dirty="0" err="1">
                <a:latin typeface="Meiryo UI" pitchFamily="50" charset="-128"/>
                <a:ea typeface="Meiryo UI" pitchFamily="50" charset="-128"/>
              </a:rPr>
              <a:t>i</a:t>
            </a:r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</a:rPr>
              <a:t>))</a:t>
            </a:r>
            <a:endParaRPr lang="ja-JP" altLang="en-US" sz="4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81561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4.4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How to calculate the reasoning result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?(1)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624865" y="355287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09792" y="275623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6200000">
            <a:off x="916067" y="284995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616328" y="275623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>
            <a:off x="1531140" y="284995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220989" y="275623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26884" y="275623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26884" y="351900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222356" y="353015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26884" y="355287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138642" y="3548340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279172" y="2756230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040040" y="2756230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800908" y="2756230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259718" y="355287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644645" y="275623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16200000">
            <a:off x="3550920" y="284995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251181" y="275623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16200000">
            <a:off x="4165993" y="284995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4855842" y="275623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261737" y="275623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261737" y="351900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4847161" y="3535175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261737" y="355287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827481" y="3574347"/>
            <a:ext cx="225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 20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427714" y="3574347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012200" y="357434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-1       0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2116504" y="2935539"/>
            <a:ext cx="0" cy="1008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722509" y="39436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62130" y="394363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矢印コネクタ 54"/>
          <p:cNvCxnSpPr>
            <a:stCxn id="50" idx="2"/>
          </p:cNvCxnSpPr>
          <p:nvPr/>
        </p:nvCxnSpPr>
        <p:spPr>
          <a:xfrm flipV="1">
            <a:off x="4525130" y="3205577"/>
            <a:ext cx="15161" cy="73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2123660" y="2935539"/>
            <a:ext cx="41555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4509522" y="3205577"/>
            <a:ext cx="17696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6279172" y="3205577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251400" y="1948740"/>
            <a:ext cx="533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1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1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1624865" y="605337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009792" y="525673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16200000">
            <a:off x="916067" y="5350454"/>
            <a:ext cx="792110" cy="60466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616328" y="5256730"/>
            <a:ext cx="604660" cy="79211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16200000">
            <a:off x="1531140" y="5350454"/>
            <a:ext cx="792110" cy="60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220989" y="5256730"/>
            <a:ext cx="382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626884" y="525673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626884" y="6019509"/>
            <a:ext cx="38290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2212308" y="6015579"/>
            <a:ext cx="38290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26884" y="6053377"/>
            <a:ext cx="987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6138642" y="6048840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279172" y="5256730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7040040" y="5256730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7800908" y="5256730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4259718" y="605337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3644645" y="525673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16200000">
            <a:off x="3550920" y="535045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251181" y="525673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rot="16200000">
            <a:off x="4165993" y="535045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4855842" y="525673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3261737" y="525673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3261737" y="601950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4847161" y="601557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3261737" y="605337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827480" y="6074847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20  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427714" y="6074847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012200" y="607484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9" name="直線矢印コネクタ 98"/>
          <p:cNvCxnSpPr/>
          <p:nvPr/>
        </p:nvCxnSpPr>
        <p:spPr>
          <a:xfrm flipV="1">
            <a:off x="2116504" y="5890602"/>
            <a:ext cx="0" cy="5535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/>
          <p:cNvSpPr/>
          <p:nvPr/>
        </p:nvSpPr>
        <p:spPr>
          <a:xfrm>
            <a:off x="1722509" y="64441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144563" y="644413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2" name="直線矢印コネクタ 101"/>
          <p:cNvCxnSpPr>
            <a:stCxn id="101" idx="0"/>
          </p:cNvCxnSpPr>
          <p:nvPr/>
        </p:nvCxnSpPr>
        <p:spPr>
          <a:xfrm flipH="1" flipV="1">
            <a:off x="4516470" y="5705556"/>
            <a:ext cx="7364" cy="7385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2123660" y="5919059"/>
            <a:ext cx="48944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4525130" y="5706077"/>
            <a:ext cx="249301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7048701" y="5919059"/>
            <a:ext cx="0" cy="13431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下矢印 106"/>
          <p:cNvSpPr/>
          <p:nvPr/>
        </p:nvSpPr>
        <p:spPr>
          <a:xfrm>
            <a:off x="6876256" y="4128304"/>
            <a:ext cx="405468" cy="402928"/>
          </a:xfrm>
          <a:prstGeom prst="downArrow">
            <a:avLst/>
          </a:prstGeom>
          <a:noFill/>
          <a:ln w="381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8" name="直線コネクタ 107"/>
          <p:cNvCxnSpPr/>
          <p:nvPr/>
        </p:nvCxnSpPr>
        <p:spPr>
          <a:xfrm>
            <a:off x="6279172" y="5684326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08"/>
          <p:cNvSpPr/>
          <p:nvPr/>
        </p:nvSpPr>
        <p:spPr>
          <a:xfrm>
            <a:off x="7282817" y="3902835"/>
            <a:ext cx="596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13063" y="818663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How to switch on the air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conditioner, when temp. is 27.0</a:t>
            </a:r>
            <a:r>
              <a:rPr lang="ja-JP" altLang="en-US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deg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humidity = 57% ?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556204" y="2290251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3502608" y="2274025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6335076" y="2307409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251400" y="4437140"/>
            <a:ext cx="5416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2]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556204" y="4772240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3502608" y="4756014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6335076" y="4789398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楕円 119"/>
          <p:cNvSpPr/>
          <p:nvPr/>
        </p:nvSpPr>
        <p:spPr>
          <a:xfrm>
            <a:off x="6064906" y="3043453"/>
            <a:ext cx="410352" cy="600762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楕円 121"/>
          <p:cNvSpPr/>
          <p:nvPr/>
        </p:nvSpPr>
        <p:spPr>
          <a:xfrm>
            <a:off x="6802219" y="5545922"/>
            <a:ext cx="410352" cy="600762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81561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4.5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How to calculate the reasoning result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?(2)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827481" y="2606267"/>
            <a:ext cx="225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 20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427714" y="2606267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012200" y="260626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-1       0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2116504" y="1967459"/>
            <a:ext cx="0" cy="1008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722509" y="29755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62130" y="297555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矢印コネクタ 54"/>
          <p:cNvCxnSpPr>
            <a:stCxn id="50" idx="2"/>
          </p:cNvCxnSpPr>
          <p:nvPr/>
        </p:nvCxnSpPr>
        <p:spPr>
          <a:xfrm flipH="1" flipV="1">
            <a:off x="4517990" y="2109956"/>
            <a:ext cx="7140" cy="865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251400" y="980660"/>
            <a:ext cx="533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[Step 3]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827480" y="5106767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20  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427714" y="5106767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012200" y="510676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1722509" y="54760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144563" y="547605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下矢印 106"/>
          <p:cNvSpPr/>
          <p:nvPr/>
        </p:nvSpPr>
        <p:spPr>
          <a:xfrm>
            <a:off x="6876256" y="3160224"/>
            <a:ext cx="405468" cy="402928"/>
          </a:xfrm>
          <a:prstGeom prst="downArrow">
            <a:avLst/>
          </a:prstGeom>
          <a:noFill/>
          <a:ln w="381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7282817" y="2934755"/>
            <a:ext cx="596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556204" y="1322171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3502608" y="1305945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6335076" y="1339329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251400" y="3469060"/>
            <a:ext cx="533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[Step 4]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556204" y="3804160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3502608" y="3787934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6335076" y="3821318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>
            <a:off x="1624865" y="2609479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1009792" y="1812832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16200000">
            <a:off x="916067" y="1906556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1616328" y="1812832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rot="16200000">
            <a:off x="1531140" y="1906556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2220989" y="1812832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626884" y="1812832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626884" y="257561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2212308" y="257168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26884" y="2609479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6138642" y="2604942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6279172" y="1812832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7040040" y="1812832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7800908" y="1812832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4259718" y="2609479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3644645" y="1812832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rot="16200000">
            <a:off x="3550920" y="1906556"/>
            <a:ext cx="792110" cy="60466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4251181" y="1812832"/>
            <a:ext cx="604660" cy="79211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rot="16200000">
            <a:off x="4165993" y="1906556"/>
            <a:ext cx="792110" cy="60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4855842" y="1812832"/>
            <a:ext cx="382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3261737" y="1812832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3261737" y="2575611"/>
            <a:ext cx="38290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4847161" y="2571681"/>
            <a:ext cx="38290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3261737" y="2609479"/>
            <a:ext cx="987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/>
          <p:nvPr/>
        </p:nvCxnSpPr>
        <p:spPr>
          <a:xfrm>
            <a:off x="2123660" y="1978204"/>
            <a:ext cx="41555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>
            <a:off x="4509522" y="2150657"/>
            <a:ext cx="17696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7048701" y="2475161"/>
            <a:ext cx="0" cy="13431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6279172" y="2244964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6372200" y="2126804"/>
            <a:ext cx="0" cy="481248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1624865" y="5094537"/>
            <a:ext cx="983278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1009792" y="4297890"/>
            <a:ext cx="604660" cy="79211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rot="16200000">
            <a:off x="916067" y="439161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1616328" y="429789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 rot="16200000">
            <a:off x="1531140" y="4391614"/>
            <a:ext cx="792110" cy="60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2220989" y="4297890"/>
            <a:ext cx="382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626884" y="4297890"/>
            <a:ext cx="382908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626884" y="506066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>
            <a:off x="2212308" y="505673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626884" y="5094537"/>
            <a:ext cx="987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>
            <a:off x="6138642" y="5090000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6279172" y="4297890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7040040" y="4297890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>
            <a:off x="7800908" y="4297890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>
            <a:off x="4259718" y="5094537"/>
            <a:ext cx="983278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3644645" y="4297890"/>
            <a:ext cx="604660" cy="79211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 rot="16200000">
            <a:off x="3550920" y="439161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4251181" y="429789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 rot="16200000">
            <a:off x="4165993" y="4391614"/>
            <a:ext cx="792110" cy="60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4855842" y="4297890"/>
            <a:ext cx="382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3261737" y="4297890"/>
            <a:ext cx="382908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3261737" y="506066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4847161" y="505673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3261737" y="5094537"/>
            <a:ext cx="987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 flipV="1">
            <a:off x="2116504" y="5060669"/>
            <a:ext cx="0" cy="4246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 flipV="1">
            <a:off x="4517990" y="5116007"/>
            <a:ext cx="0" cy="36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7048701" y="4960219"/>
            <a:ext cx="0" cy="13431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6279172" y="4730022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6372200" y="4611862"/>
            <a:ext cx="0" cy="481248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>
            <a:off x="2123660" y="5081364"/>
            <a:ext cx="56772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7849916" y="5044211"/>
            <a:ext cx="0" cy="377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二等辺三角形 201"/>
          <p:cNvSpPr/>
          <p:nvPr/>
        </p:nvSpPr>
        <p:spPr>
          <a:xfrm>
            <a:off x="6512077" y="5098550"/>
            <a:ext cx="166292" cy="36929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03" name="正方形/長方形 202"/>
          <p:cNvSpPr/>
          <p:nvPr/>
        </p:nvSpPr>
        <p:spPr>
          <a:xfrm>
            <a:off x="5896603" y="5403483"/>
            <a:ext cx="335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0.684(Reasoning Result)</a:t>
            </a:r>
          </a:p>
        </p:txBody>
      </p:sp>
      <p:sp>
        <p:nvSpPr>
          <p:cNvPr id="204" name="楕円 203"/>
          <p:cNvSpPr/>
          <p:nvPr/>
        </p:nvSpPr>
        <p:spPr>
          <a:xfrm>
            <a:off x="6138642" y="2109956"/>
            <a:ext cx="410352" cy="600762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楕円 204"/>
          <p:cNvSpPr/>
          <p:nvPr/>
        </p:nvSpPr>
        <p:spPr>
          <a:xfrm>
            <a:off x="7570144" y="4845898"/>
            <a:ext cx="410352" cy="375843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角丸四角形 205"/>
          <p:cNvSpPr/>
          <p:nvPr/>
        </p:nvSpPr>
        <p:spPr>
          <a:xfrm>
            <a:off x="48330" y="6183616"/>
            <a:ext cx="9107488" cy="573342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Switch might be “-1(Cool)“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184731" cy="523220"/>
          </a:xfrm>
        </p:spPr>
        <p:txBody>
          <a:bodyPr/>
          <a:lstStyle/>
          <a:p>
            <a:pPr algn="l"/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827481" y="5702697"/>
            <a:ext cx="225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 20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427714" y="5702697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012200" y="570269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-1       0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2116504" y="5063889"/>
            <a:ext cx="0" cy="1008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722509" y="60719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62130" y="607198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矢印コネクタ 54"/>
          <p:cNvCxnSpPr>
            <a:stCxn id="50" idx="2"/>
          </p:cNvCxnSpPr>
          <p:nvPr/>
        </p:nvCxnSpPr>
        <p:spPr>
          <a:xfrm flipH="1" flipV="1">
            <a:off x="4517990" y="5206386"/>
            <a:ext cx="7140" cy="865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251400" y="4077090"/>
            <a:ext cx="533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[Step 3]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556204" y="4418601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3502608" y="4402375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6335076" y="4435759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>
            <a:off x="1624865" y="5705909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1009792" y="4909262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16200000">
            <a:off x="916067" y="5002986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1616328" y="4909262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rot="16200000">
            <a:off x="1531140" y="5002986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2220989" y="4909262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626884" y="4909262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626884" y="567204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2212308" y="566811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26884" y="5705909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6138642" y="5701372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6279172" y="4909262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7040040" y="4909262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7800908" y="4909262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4259718" y="5705909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3644645" y="4909262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rot="16200000">
            <a:off x="3550920" y="5002986"/>
            <a:ext cx="792110" cy="60466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4251181" y="4909262"/>
            <a:ext cx="604660" cy="79211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rot="16200000">
            <a:off x="4165993" y="5002986"/>
            <a:ext cx="792110" cy="604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4855842" y="4909262"/>
            <a:ext cx="382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3261737" y="4909262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3261737" y="5672041"/>
            <a:ext cx="38290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4847161" y="5668111"/>
            <a:ext cx="382908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3261737" y="5705909"/>
            <a:ext cx="9875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/>
          <p:nvPr/>
        </p:nvCxnSpPr>
        <p:spPr>
          <a:xfrm>
            <a:off x="2123660" y="5074634"/>
            <a:ext cx="41555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>
            <a:off x="4509522" y="5247087"/>
            <a:ext cx="17696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7048701" y="5571591"/>
            <a:ext cx="0" cy="13431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6279172" y="5341394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6372200" y="5223234"/>
            <a:ext cx="0" cy="481248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楕円 203"/>
          <p:cNvSpPr/>
          <p:nvPr/>
        </p:nvSpPr>
        <p:spPr>
          <a:xfrm>
            <a:off x="6138642" y="5206386"/>
            <a:ext cx="410352" cy="600762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/>
          <p:cNvCxnSpPr/>
          <p:nvPr/>
        </p:nvCxnSpPr>
        <p:spPr>
          <a:xfrm>
            <a:off x="1624865" y="294484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1009792" y="214820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rot="16200000">
            <a:off x="916067" y="224192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1616328" y="214820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rot="16200000">
            <a:off x="1531140" y="224192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2220989" y="214820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626884" y="214820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26884" y="291097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2222356" y="2922121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626884" y="294484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6138642" y="2940310"/>
            <a:ext cx="2033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6279172" y="2148200"/>
            <a:ext cx="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7040040" y="2148200"/>
            <a:ext cx="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7800908" y="2148200"/>
            <a:ext cx="0" cy="792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4259718" y="2944847"/>
            <a:ext cx="98327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3644645" y="2148200"/>
            <a:ext cx="604660" cy="79211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rot="16200000">
            <a:off x="3550920" y="2241924"/>
            <a:ext cx="792110" cy="604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4251181" y="2148200"/>
            <a:ext cx="604660" cy="7921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rot="16200000">
            <a:off x="4165993" y="2241924"/>
            <a:ext cx="792110" cy="6046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4855842" y="2148200"/>
            <a:ext cx="3829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3261737" y="2148200"/>
            <a:ext cx="382908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3261737" y="2910979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4847161" y="2927145"/>
            <a:ext cx="3829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3261737" y="2944847"/>
            <a:ext cx="98756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正方形/長方形 156"/>
          <p:cNvSpPr/>
          <p:nvPr/>
        </p:nvSpPr>
        <p:spPr>
          <a:xfrm>
            <a:off x="827481" y="2966317"/>
            <a:ext cx="225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   20    30  deg.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3427714" y="2966317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30    50    70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6012200" y="296631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-1       0   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0" name="直線矢印コネクタ 159"/>
          <p:cNvCxnSpPr/>
          <p:nvPr/>
        </p:nvCxnSpPr>
        <p:spPr>
          <a:xfrm flipV="1">
            <a:off x="2116504" y="2327509"/>
            <a:ext cx="0" cy="10081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正方形/長方形 160"/>
          <p:cNvSpPr/>
          <p:nvPr/>
        </p:nvSpPr>
        <p:spPr>
          <a:xfrm>
            <a:off x="1722509" y="33356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27.0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deg.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4262130" y="333560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57%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3" name="直線矢印コネクタ 162"/>
          <p:cNvCxnSpPr>
            <a:stCxn id="158" idx="2"/>
          </p:cNvCxnSpPr>
          <p:nvPr/>
        </p:nvCxnSpPr>
        <p:spPr>
          <a:xfrm flipV="1">
            <a:off x="4525130" y="2597547"/>
            <a:ext cx="15161" cy="73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/>
          <p:nvPr/>
        </p:nvCxnSpPr>
        <p:spPr>
          <a:xfrm>
            <a:off x="2123660" y="2327509"/>
            <a:ext cx="41555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>
            <a:off x="4509522" y="2597547"/>
            <a:ext cx="17696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79172" y="2597547"/>
            <a:ext cx="0" cy="369051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正方形/長方形 166"/>
          <p:cNvSpPr/>
          <p:nvPr/>
        </p:nvSpPr>
        <p:spPr>
          <a:xfrm>
            <a:off x="251400" y="1340710"/>
            <a:ext cx="533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1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Fuzzy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computation by Rule 1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下矢印 167"/>
          <p:cNvSpPr/>
          <p:nvPr/>
        </p:nvSpPr>
        <p:spPr>
          <a:xfrm>
            <a:off x="6876256" y="3520274"/>
            <a:ext cx="405468" cy="402928"/>
          </a:xfrm>
          <a:prstGeom prst="downArrow">
            <a:avLst/>
          </a:prstGeom>
          <a:noFill/>
          <a:ln w="38100">
            <a:solidFill>
              <a:schemeClr val="tx1"/>
            </a:solidFill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7282817" y="3294805"/>
            <a:ext cx="596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556204" y="1682221"/>
            <a:ext cx="2197333" cy="27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a) 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emperature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7" name="正方形/長方形 206"/>
          <p:cNvSpPr/>
          <p:nvPr/>
        </p:nvSpPr>
        <p:spPr>
          <a:xfrm>
            <a:off x="3502608" y="1665995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(b)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humidity</a:t>
            </a:r>
          </a:p>
        </p:txBody>
      </p:sp>
      <p:sp>
        <p:nvSpPr>
          <p:cNvPr id="208" name="正方形/長方形 207"/>
          <p:cNvSpPr/>
          <p:nvPr/>
        </p:nvSpPr>
        <p:spPr>
          <a:xfrm>
            <a:off x="6335076" y="1699379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9" name="楕円 208"/>
          <p:cNvSpPr/>
          <p:nvPr/>
        </p:nvSpPr>
        <p:spPr>
          <a:xfrm>
            <a:off x="6064906" y="2435423"/>
            <a:ext cx="410352" cy="600762"/>
          </a:xfrm>
          <a:prstGeom prst="ellips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51400" y="1196690"/>
            <a:ext cx="8497180" cy="532874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タイトル 1"/>
          <p:cNvSpPr txBox="1">
            <a:spLocks/>
          </p:cNvSpPr>
          <p:nvPr/>
        </p:nvSpPr>
        <p:spPr bwMode="gray">
          <a:xfrm>
            <a:off x="5328601" y="186899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0.7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1" name="タイトル 1"/>
          <p:cNvSpPr txBox="1">
            <a:spLocks/>
          </p:cNvSpPr>
          <p:nvPr/>
        </p:nvSpPr>
        <p:spPr bwMode="gray">
          <a:xfrm>
            <a:off x="5166971" y="2591242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0.35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2" name="タイトル 1"/>
          <p:cNvSpPr txBox="1">
            <a:spLocks/>
          </p:cNvSpPr>
          <p:nvPr/>
        </p:nvSpPr>
        <p:spPr bwMode="gray">
          <a:xfrm>
            <a:off x="5328601" y="4558874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0.7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3" name="タイトル 1"/>
          <p:cNvSpPr txBox="1">
            <a:spLocks/>
          </p:cNvSpPr>
          <p:nvPr/>
        </p:nvSpPr>
        <p:spPr bwMode="gray">
          <a:xfrm>
            <a:off x="5166971" y="5217400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0.65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4" name="タイトル 1"/>
          <p:cNvSpPr txBox="1">
            <a:spLocks/>
          </p:cNvSpPr>
          <p:nvPr/>
        </p:nvSpPr>
        <p:spPr bwMode="gray">
          <a:xfrm>
            <a:off x="6719690" y="2386332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Min(0.7,0.35)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215" name="直線矢印コネクタ 214"/>
          <p:cNvCxnSpPr/>
          <p:nvPr/>
        </p:nvCxnSpPr>
        <p:spPr>
          <a:xfrm flipH="1" flipV="1">
            <a:off x="6364370" y="2591960"/>
            <a:ext cx="386210" cy="256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タイトル 1"/>
          <p:cNvSpPr txBox="1">
            <a:spLocks/>
          </p:cNvSpPr>
          <p:nvPr/>
        </p:nvSpPr>
        <p:spPr bwMode="gray">
          <a:xfrm>
            <a:off x="6811870" y="4992214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Min(0.7,0.65)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217" name="直線矢印コネクタ 216"/>
          <p:cNvCxnSpPr/>
          <p:nvPr/>
        </p:nvCxnSpPr>
        <p:spPr>
          <a:xfrm flipH="1" flipV="1">
            <a:off x="6456550" y="5197842"/>
            <a:ext cx="386210" cy="256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タイトル 1"/>
          <p:cNvSpPr txBox="1">
            <a:spLocks/>
          </p:cNvSpPr>
          <p:nvPr/>
        </p:nvSpPr>
        <p:spPr bwMode="gray">
          <a:xfrm>
            <a:off x="1294796" y="6226780"/>
            <a:ext cx="7172156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Max(Min(0.7,0.35),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Min(0.7,0.36)) = 0.65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899490" y="3985634"/>
            <a:ext cx="6845144" cy="660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-1        0     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+1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2308189" y="1045609"/>
            <a:ext cx="3907671" cy="660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(c) Switch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1309683" y="3982559"/>
            <a:ext cx="6598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1765578" y="2144408"/>
            <a:ext cx="0" cy="1838151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233923" y="2144408"/>
            <a:ext cx="0" cy="183815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702267" y="2144408"/>
            <a:ext cx="0" cy="18381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4262020" y="3681393"/>
            <a:ext cx="0" cy="311695"/>
          </a:xfrm>
          <a:prstGeom prst="line">
            <a:avLst/>
          </a:prstGeom>
          <a:ln w="254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1765578" y="2865787"/>
            <a:ext cx="0" cy="1116772"/>
          </a:xfrm>
          <a:prstGeom prst="line">
            <a:avLst/>
          </a:prstGeom>
          <a:ln w="2540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765578" y="2245458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0.65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214057" y="3161869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0.30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6636318" y="3423697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0.00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2" name="二等辺三角形 171"/>
          <p:cNvSpPr/>
          <p:nvPr/>
        </p:nvSpPr>
        <p:spPr>
          <a:xfrm>
            <a:off x="2714091" y="4030832"/>
            <a:ext cx="334210" cy="6991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1547580" y="4730458"/>
            <a:ext cx="7596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</a:rPr>
              <a:t>-</a:t>
            </a:r>
            <a:r>
              <a:rPr lang="en-US" altLang="ja-JP" sz="4000" b="1" dirty="0">
                <a:solidFill>
                  <a:srgbClr val="FF0000"/>
                </a:solidFill>
              </a:rPr>
              <a:t>0.684(Reasoning Result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ja-JP" sz="4000" b="1" dirty="0" smtClean="0">
                <a:solidFill>
                  <a:srgbClr val="FF0000"/>
                </a:solidFill>
              </a:rPr>
              <a:t>=  (-1 x 0.65 + 0 x 0.30 +  1 x 0.00)/</a:t>
            </a:r>
            <a:br>
              <a:rPr lang="en-US" altLang="ja-JP" sz="4000" b="1" dirty="0" smtClean="0">
                <a:solidFill>
                  <a:srgbClr val="FF0000"/>
                </a:solidFill>
              </a:rPr>
            </a:br>
            <a:r>
              <a:rPr lang="en-US" altLang="ja-JP" sz="4000" b="1" dirty="0" smtClean="0">
                <a:solidFill>
                  <a:srgbClr val="FF0000"/>
                </a:solidFill>
              </a:rPr>
              <a:t>    ( 0.65 + 0.30 + 0.00)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633007" y="3429000"/>
            <a:ext cx="3877986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1. Self-introduction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188141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Exercise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3063" y="112468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How to switch on the air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conditioner, when temp. is </a:t>
            </a:r>
            <a:r>
              <a:rPr lang="en-US" altLang="ja-JP" sz="2800" b="1" u="sng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800" b="1" u="sng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7.0</a:t>
            </a:r>
            <a:r>
              <a:rPr lang="ja-JP" altLang="en-US" sz="2800" b="1" u="sng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u="sng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deg</a:t>
            </a:r>
            <a:r>
              <a:rPr lang="en-US" altLang="ja-JP" sz="2800" b="1" u="sng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800" b="1" u="sng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humidity = </a:t>
            </a:r>
            <a:r>
              <a:rPr lang="en-US" altLang="ja-JP" sz="2800" b="1" u="sng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67%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?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467430" y="2505084"/>
            <a:ext cx="81371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You use the same fuzzy rules, fuzzy membership functions and the same way of the above 4.2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4.4 </a:t>
            </a:r>
          </a:p>
          <a:p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correct answer is -0.70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so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write down the calculation process.</a:t>
            </a:r>
          </a:p>
          <a:p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You could refer the programming code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https://qr.quel.jp/tmp/78d976619c83dfede9992c3fb773f2df138f12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20" y="3800397"/>
            <a:ext cx="951456" cy="9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11799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4.6 Application   “Emotional Modeling”(1)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Negative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impact of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Boss's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return time</a:t>
            </a:r>
            <a:endParaRPr lang="en-US" altLang="ja-JP" sz="2800" b="1" dirty="0" smtClean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6439" y="1434626"/>
            <a:ext cx="8532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Hypothesis: If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boss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goes home early, 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everyone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goes home early.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56074"/>
              </p:ext>
            </p:extLst>
          </p:nvPr>
        </p:nvGraphicFramePr>
        <p:xfrm>
          <a:off x="113191" y="2265623"/>
          <a:ext cx="8923428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Hypothesis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Simulation Policy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#1</a:t>
                      </a:r>
                      <a:endParaRPr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 don't leave until my work is done.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 am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not</a:t>
                      </a:r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influenced by others about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my work</a:t>
                      </a:r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#2</a:t>
                      </a:r>
                      <a:endParaRPr lang="ja-JP" altLang="en-US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When my boss is working overtime, "it's hard to go home."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(A) Section chiefs care about department heads and new</a:t>
                      </a:r>
                      <a:r>
                        <a:rPr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comers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cares about department heads,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but the reverse is not true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</a:t>
                      </a:r>
                      <a:endParaRPr lang="en-US" altLang="ja-JP" sz="200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  <a:r>
                        <a:rPr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Newcomers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don't care about the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senior managers (not the</a:t>
                      </a:r>
                      <a:r>
                        <a:rPr lang="en-US" altLang="ja-JP" sz="20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instructor).</a:t>
                      </a:r>
                      <a:endParaRPr lang="ja-JP" altLang="en-US" sz="20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#3</a:t>
                      </a:r>
                      <a:endParaRPr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Boss's seat nearby is "hard to go home to."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Everyone is affected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by distance from their boss.</a:t>
                      </a:r>
                      <a:endParaRPr lang="ja-JP" altLang="en-US" sz="2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#4</a:t>
                      </a:r>
                      <a:endParaRPr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However, there are limits.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extra-long overtime(2 hours)</a:t>
                      </a:r>
                      <a:endParaRPr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6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27989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4.7 Application   “Emotional modeling”(2)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6439" y="836640"/>
            <a:ext cx="8532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Office Environment: 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49 persons,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consisting of 6 divisions.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60" y="1761669"/>
            <a:ext cx="8137130" cy="505180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00795" y="2844194"/>
            <a:ext cx="2195261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ead 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 department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72295" y="5296573"/>
            <a:ext cx="175545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Division </a:t>
            </a:r>
            <a:r>
              <a:rPr lang="en-US" altLang="ja-JP" sz="2400" b="1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manager</a:t>
            </a:r>
            <a:endParaRPr lang="ja-JP" altLang="en-US" sz="2400" b="1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36915" y="5005285"/>
            <a:ext cx="235681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Employment</a:t>
            </a:r>
            <a:endParaRPr lang="ja-JP" altLang="en-US" sz="24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6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12921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4.8 Application   “Emotional modeling”(3)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6439" y="899270"/>
            <a:ext cx="853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Fuzzy Rule table using language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77160"/>
              </p:ext>
            </p:extLst>
          </p:nvPr>
        </p:nvGraphicFramePr>
        <p:xfrm>
          <a:off x="70052" y="1635042"/>
          <a:ext cx="9001000" cy="405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4"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Distance between your boss seat</a:t>
                      </a:r>
                      <a:r>
                        <a:rPr kumimoji="1" lang="en-US" altLang="ja-JP" sz="2400" b="1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and your seat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40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40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40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40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5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Very</a:t>
                      </a:r>
                      <a:r>
                        <a:rPr kumimoji="1" lang="en-US" altLang="ja-JP" sz="2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short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Short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So-</a:t>
                      </a:r>
                      <a:r>
                        <a:rPr kumimoji="1" lang="en-US" altLang="ja-JP" sz="2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Long</a:t>
                      </a:r>
                      <a:r>
                        <a:rPr kumimoji="1" lang="en-US" altLang="ja-JP" sz="2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Very</a:t>
                      </a:r>
                      <a:r>
                        <a:rPr kumimoji="1" lang="en-US" altLang="ja-JP" sz="2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long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38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Time after my work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Soon</a:t>
                      </a:r>
                      <a:endParaRPr kumimoji="1" lang="ja-JP" altLang="en-US" sz="2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Can’t go home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Can’t go home</a:t>
                      </a:r>
                      <a:endParaRPr kumimoji="1" lang="ja-JP" altLang="en-US" sz="200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Can’t go home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(No</a:t>
                      </a:r>
                      <a:r>
                        <a:rPr kumimoji="1"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Rule)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 go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Home</a:t>
                      </a:r>
                      <a:endParaRPr kumimoji="1" lang="ja-JP" altLang="en-US" sz="2000" dirty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4">
                <a:tc vMerge="1">
                  <a:txBody>
                    <a:bodyPr/>
                    <a:lstStyle/>
                    <a:p>
                      <a:endParaRPr kumimoji="1" lang="ja-JP" altLang="en-US" sz="240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About 1 hour</a:t>
                      </a:r>
                      <a:endParaRPr kumimoji="1" lang="ja-JP" altLang="en-US" sz="2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Can’t go home</a:t>
                      </a:r>
                      <a:endParaRPr kumimoji="1" lang="ja-JP" altLang="en-US" sz="200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Can’t go home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(No</a:t>
                      </a:r>
                      <a:r>
                        <a:rPr kumimoji="1"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Rule)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g</a:t>
                      </a:r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o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Home</a:t>
                      </a:r>
                      <a:endParaRPr kumimoji="1" lang="ja-JP" altLang="en-US" sz="2000" dirty="0" smtClean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 go Home</a:t>
                      </a:r>
                      <a:endParaRPr kumimoji="1" lang="ja-JP" altLang="en-US" sz="2000" dirty="0" smtClean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4">
                <a:tc vMerge="1">
                  <a:txBody>
                    <a:bodyPr/>
                    <a:lstStyle/>
                    <a:p>
                      <a:endParaRPr kumimoji="1" lang="ja-JP" altLang="en-US" sz="2400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About 2 hour</a:t>
                      </a:r>
                      <a:endParaRPr kumimoji="1" lang="ja-JP" altLang="en-US" sz="2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Can’t go home</a:t>
                      </a:r>
                      <a:endParaRPr kumimoji="1" lang="ja-JP" altLang="en-US" sz="200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(No</a:t>
                      </a:r>
                      <a:r>
                        <a:rPr kumimoji="1"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Rule)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g</a:t>
                      </a:r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o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Home</a:t>
                      </a:r>
                      <a:endParaRPr kumimoji="1" lang="ja-JP" altLang="en-US" sz="2000" dirty="0" smtClean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 go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Home</a:t>
                      </a:r>
                      <a:endParaRPr kumimoji="1" lang="ja-JP" altLang="en-US" sz="2000" dirty="0" smtClean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Can go</a:t>
                      </a:r>
                      <a:r>
                        <a:rPr kumimoji="1" lang="en-US" altLang="ja-JP" sz="2000" baseline="0" dirty="0" smtClean="0">
                          <a:solidFill>
                            <a:srgbClr val="0000CC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Home</a:t>
                      </a:r>
                      <a:endParaRPr kumimoji="1" lang="ja-JP" altLang="en-US" sz="2000" dirty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6406806" y="3216068"/>
            <a:ext cx="0" cy="8358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155981" y="4083334"/>
            <a:ext cx="125082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155981" y="4039549"/>
            <a:ext cx="0" cy="8358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42460" y="4875444"/>
            <a:ext cx="141352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742460" y="4875444"/>
            <a:ext cx="0" cy="8165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558966" y="3222387"/>
            <a:ext cx="0" cy="835895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406806" y="4058282"/>
            <a:ext cx="115216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411212" y="4051963"/>
            <a:ext cx="0" cy="835895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155981" y="4875444"/>
            <a:ext cx="1250825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155981" y="4887858"/>
            <a:ext cx="0" cy="804162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12921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4.9 Application  “Emotional modeling”(4)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" y="8992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Change time to go home for the head manager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Freeform 73"/>
          <p:cNvSpPr>
            <a:spLocks noEditPoints="1"/>
          </p:cNvSpPr>
          <p:nvPr/>
        </p:nvSpPr>
        <p:spPr bwMode="auto">
          <a:xfrm>
            <a:off x="658813" y="2158953"/>
            <a:ext cx="7953375" cy="2608263"/>
          </a:xfrm>
          <a:custGeom>
            <a:avLst/>
            <a:gdLst>
              <a:gd name="T0" fmla="*/ 0 w 5010"/>
              <a:gd name="T1" fmla="*/ 1637 h 1643"/>
              <a:gd name="T2" fmla="*/ 5010 w 5010"/>
              <a:gd name="T3" fmla="*/ 1637 h 1643"/>
              <a:gd name="T4" fmla="*/ 5010 w 5010"/>
              <a:gd name="T5" fmla="*/ 1643 h 1643"/>
              <a:gd name="T6" fmla="*/ 0 w 5010"/>
              <a:gd name="T7" fmla="*/ 1643 h 1643"/>
              <a:gd name="T8" fmla="*/ 0 w 5010"/>
              <a:gd name="T9" fmla="*/ 1637 h 1643"/>
              <a:gd name="T10" fmla="*/ 0 w 5010"/>
              <a:gd name="T11" fmla="*/ 1227 h 1643"/>
              <a:gd name="T12" fmla="*/ 5010 w 5010"/>
              <a:gd name="T13" fmla="*/ 1227 h 1643"/>
              <a:gd name="T14" fmla="*/ 5010 w 5010"/>
              <a:gd name="T15" fmla="*/ 1233 h 1643"/>
              <a:gd name="T16" fmla="*/ 0 w 5010"/>
              <a:gd name="T17" fmla="*/ 1233 h 1643"/>
              <a:gd name="T18" fmla="*/ 0 w 5010"/>
              <a:gd name="T19" fmla="*/ 1227 h 1643"/>
              <a:gd name="T20" fmla="*/ 0 w 5010"/>
              <a:gd name="T21" fmla="*/ 819 h 1643"/>
              <a:gd name="T22" fmla="*/ 5010 w 5010"/>
              <a:gd name="T23" fmla="*/ 819 h 1643"/>
              <a:gd name="T24" fmla="*/ 5010 w 5010"/>
              <a:gd name="T25" fmla="*/ 824 h 1643"/>
              <a:gd name="T26" fmla="*/ 0 w 5010"/>
              <a:gd name="T27" fmla="*/ 824 h 1643"/>
              <a:gd name="T28" fmla="*/ 0 w 5010"/>
              <a:gd name="T29" fmla="*/ 819 h 1643"/>
              <a:gd name="T30" fmla="*/ 0 w 5010"/>
              <a:gd name="T31" fmla="*/ 409 h 1643"/>
              <a:gd name="T32" fmla="*/ 5010 w 5010"/>
              <a:gd name="T33" fmla="*/ 409 h 1643"/>
              <a:gd name="T34" fmla="*/ 5010 w 5010"/>
              <a:gd name="T35" fmla="*/ 414 h 1643"/>
              <a:gd name="T36" fmla="*/ 0 w 5010"/>
              <a:gd name="T37" fmla="*/ 414 h 1643"/>
              <a:gd name="T38" fmla="*/ 0 w 5010"/>
              <a:gd name="T39" fmla="*/ 409 h 1643"/>
              <a:gd name="T40" fmla="*/ 0 w 5010"/>
              <a:gd name="T41" fmla="*/ 0 h 1643"/>
              <a:gd name="T42" fmla="*/ 5010 w 5010"/>
              <a:gd name="T43" fmla="*/ 0 h 1643"/>
              <a:gd name="T44" fmla="*/ 5010 w 5010"/>
              <a:gd name="T45" fmla="*/ 6 h 1643"/>
              <a:gd name="T46" fmla="*/ 0 w 5010"/>
              <a:gd name="T47" fmla="*/ 6 h 1643"/>
              <a:gd name="T48" fmla="*/ 0 w 5010"/>
              <a:gd name="T49" fmla="*/ 0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10" h="1643">
                <a:moveTo>
                  <a:pt x="0" y="1637"/>
                </a:moveTo>
                <a:lnTo>
                  <a:pt x="5010" y="1637"/>
                </a:lnTo>
                <a:lnTo>
                  <a:pt x="5010" y="1643"/>
                </a:lnTo>
                <a:lnTo>
                  <a:pt x="0" y="1643"/>
                </a:lnTo>
                <a:lnTo>
                  <a:pt x="0" y="1637"/>
                </a:lnTo>
                <a:close/>
                <a:moveTo>
                  <a:pt x="0" y="1227"/>
                </a:moveTo>
                <a:lnTo>
                  <a:pt x="5010" y="1227"/>
                </a:lnTo>
                <a:lnTo>
                  <a:pt x="5010" y="1233"/>
                </a:lnTo>
                <a:lnTo>
                  <a:pt x="0" y="1233"/>
                </a:lnTo>
                <a:lnTo>
                  <a:pt x="0" y="1227"/>
                </a:lnTo>
                <a:close/>
                <a:moveTo>
                  <a:pt x="0" y="819"/>
                </a:moveTo>
                <a:lnTo>
                  <a:pt x="5010" y="819"/>
                </a:lnTo>
                <a:lnTo>
                  <a:pt x="5010" y="824"/>
                </a:lnTo>
                <a:lnTo>
                  <a:pt x="0" y="824"/>
                </a:lnTo>
                <a:lnTo>
                  <a:pt x="0" y="819"/>
                </a:lnTo>
                <a:close/>
                <a:moveTo>
                  <a:pt x="0" y="409"/>
                </a:moveTo>
                <a:lnTo>
                  <a:pt x="5010" y="409"/>
                </a:lnTo>
                <a:lnTo>
                  <a:pt x="5010" y="414"/>
                </a:lnTo>
                <a:lnTo>
                  <a:pt x="0" y="414"/>
                </a:lnTo>
                <a:lnTo>
                  <a:pt x="0" y="409"/>
                </a:lnTo>
                <a:close/>
                <a:moveTo>
                  <a:pt x="0" y="0"/>
                </a:moveTo>
                <a:lnTo>
                  <a:pt x="5010" y="0"/>
                </a:lnTo>
                <a:lnTo>
                  <a:pt x="501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654050" y="2163715"/>
            <a:ext cx="9525" cy="3249613"/>
          </a:xfrm>
          <a:prstGeom prst="rect">
            <a:avLst/>
          </a:pr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Freeform 75"/>
          <p:cNvSpPr>
            <a:spLocks noEditPoints="1"/>
          </p:cNvSpPr>
          <p:nvPr/>
        </p:nvSpPr>
        <p:spPr bwMode="auto">
          <a:xfrm>
            <a:off x="619125" y="2158953"/>
            <a:ext cx="39687" cy="3259138"/>
          </a:xfrm>
          <a:custGeom>
            <a:avLst/>
            <a:gdLst>
              <a:gd name="T0" fmla="*/ 0 w 25"/>
              <a:gd name="T1" fmla="*/ 2047 h 2053"/>
              <a:gd name="T2" fmla="*/ 25 w 25"/>
              <a:gd name="T3" fmla="*/ 2047 h 2053"/>
              <a:gd name="T4" fmla="*/ 25 w 25"/>
              <a:gd name="T5" fmla="*/ 2053 h 2053"/>
              <a:gd name="T6" fmla="*/ 0 w 25"/>
              <a:gd name="T7" fmla="*/ 2053 h 2053"/>
              <a:gd name="T8" fmla="*/ 0 w 25"/>
              <a:gd name="T9" fmla="*/ 2047 h 2053"/>
              <a:gd name="T10" fmla="*/ 0 w 25"/>
              <a:gd name="T11" fmla="*/ 1637 h 2053"/>
              <a:gd name="T12" fmla="*/ 25 w 25"/>
              <a:gd name="T13" fmla="*/ 1637 h 2053"/>
              <a:gd name="T14" fmla="*/ 25 w 25"/>
              <a:gd name="T15" fmla="*/ 1643 h 2053"/>
              <a:gd name="T16" fmla="*/ 0 w 25"/>
              <a:gd name="T17" fmla="*/ 1643 h 2053"/>
              <a:gd name="T18" fmla="*/ 0 w 25"/>
              <a:gd name="T19" fmla="*/ 1637 h 2053"/>
              <a:gd name="T20" fmla="*/ 0 w 25"/>
              <a:gd name="T21" fmla="*/ 1227 h 2053"/>
              <a:gd name="T22" fmla="*/ 25 w 25"/>
              <a:gd name="T23" fmla="*/ 1227 h 2053"/>
              <a:gd name="T24" fmla="*/ 25 w 25"/>
              <a:gd name="T25" fmla="*/ 1233 h 2053"/>
              <a:gd name="T26" fmla="*/ 0 w 25"/>
              <a:gd name="T27" fmla="*/ 1233 h 2053"/>
              <a:gd name="T28" fmla="*/ 0 w 25"/>
              <a:gd name="T29" fmla="*/ 1227 h 2053"/>
              <a:gd name="T30" fmla="*/ 0 w 25"/>
              <a:gd name="T31" fmla="*/ 819 h 2053"/>
              <a:gd name="T32" fmla="*/ 25 w 25"/>
              <a:gd name="T33" fmla="*/ 819 h 2053"/>
              <a:gd name="T34" fmla="*/ 25 w 25"/>
              <a:gd name="T35" fmla="*/ 824 h 2053"/>
              <a:gd name="T36" fmla="*/ 0 w 25"/>
              <a:gd name="T37" fmla="*/ 824 h 2053"/>
              <a:gd name="T38" fmla="*/ 0 w 25"/>
              <a:gd name="T39" fmla="*/ 819 h 2053"/>
              <a:gd name="T40" fmla="*/ 0 w 25"/>
              <a:gd name="T41" fmla="*/ 409 h 2053"/>
              <a:gd name="T42" fmla="*/ 25 w 25"/>
              <a:gd name="T43" fmla="*/ 409 h 2053"/>
              <a:gd name="T44" fmla="*/ 25 w 25"/>
              <a:gd name="T45" fmla="*/ 414 h 2053"/>
              <a:gd name="T46" fmla="*/ 0 w 25"/>
              <a:gd name="T47" fmla="*/ 414 h 2053"/>
              <a:gd name="T48" fmla="*/ 0 w 25"/>
              <a:gd name="T49" fmla="*/ 409 h 2053"/>
              <a:gd name="T50" fmla="*/ 0 w 25"/>
              <a:gd name="T51" fmla="*/ 0 h 2053"/>
              <a:gd name="T52" fmla="*/ 25 w 25"/>
              <a:gd name="T53" fmla="*/ 0 h 2053"/>
              <a:gd name="T54" fmla="*/ 25 w 25"/>
              <a:gd name="T55" fmla="*/ 6 h 2053"/>
              <a:gd name="T56" fmla="*/ 0 w 25"/>
              <a:gd name="T57" fmla="*/ 6 h 2053"/>
              <a:gd name="T58" fmla="*/ 0 w 25"/>
              <a:gd name="T59" fmla="*/ 0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" h="2053">
                <a:moveTo>
                  <a:pt x="0" y="2047"/>
                </a:moveTo>
                <a:lnTo>
                  <a:pt x="25" y="2047"/>
                </a:lnTo>
                <a:lnTo>
                  <a:pt x="25" y="2053"/>
                </a:lnTo>
                <a:lnTo>
                  <a:pt x="0" y="2053"/>
                </a:lnTo>
                <a:lnTo>
                  <a:pt x="0" y="2047"/>
                </a:lnTo>
                <a:close/>
                <a:moveTo>
                  <a:pt x="0" y="1637"/>
                </a:moveTo>
                <a:lnTo>
                  <a:pt x="25" y="1637"/>
                </a:lnTo>
                <a:lnTo>
                  <a:pt x="25" y="1643"/>
                </a:lnTo>
                <a:lnTo>
                  <a:pt x="0" y="1643"/>
                </a:lnTo>
                <a:lnTo>
                  <a:pt x="0" y="1637"/>
                </a:lnTo>
                <a:close/>
                <a:moveTo>
                  <a:pt x="0" y="1227"/>
                </a:moveTo>
                <a:lnTo>
                  <a:pt x="25" y="1227"/>
                </a:lnTo>
                <a:lnTo>
                  <a:pt x="25" y="1233"/>
                </a:lnTo>
                <a:lnTo>
                  <a:pt x="0" y="1233"/>
                </a:lnTo>
                <a:lnTo>
                  <a:pt x="0" y="1227"/>
                </a:lnTo>
                <a:close/>
                <a:moveTo>
                  <a:pt x="0" y="819"/>
                </a:moveTo>
                <a:lnTo>
                  <a:pt x="25" y="819"/>
                </a:lnTo>
                <a:lnTo>
                  <a:pt x="25" y="824"/>
                </a:lnTo>
                <a:lnTo>
                  <a:pt x="0" y="824"/>
                </a:lnTo>
                <a:lnTo>
                  <a:pt x="0" y="819"/>
                </a:lnTo>
                <a:close/>
                <a:moveTo>
                  <a:pt x="0" y="409"/>
                </a:moveTo>
                <a:lnTo>
                  <a:pt x="25" y="409"/>
                </a:lnTo>
                <a:lnTo>
                  <a:pt x="25" y="414"/>
                </a:lnTo>
                <a:lnTo>
                  <a:pt x="0" y="414"/>
                </a:lnTo>
                <a:lnTo>
                  <a:pt x="0" y="409"/>
                </a:lnTo>
                <a:close/>
                <a:moveTo>
                  <a:pt x="0" y="0"/>
                </a:moveTo>
                <a:lnTo>
                  <a:pt x="25" y="0"/>
                </a:lnTo>
                <a:lnTo>
                  <a:pt x="25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Rectangle 76"/>
          <p:cNvSpPr>
            <a:spLocks noChangeArrowheads="1"/>
          </p:cNvSpPr>
          <p:nvPr/>
        </p:nvSpPr>
        <p:spPr bwMode="auto">
          <a:xfrm>
            <a:off x="658813" y="5408565"/>
            <a:ext cx="7953375" cy="9525"/>
          </a:xfrm>
          <a:prstGeom prst="rect">
            <a:avLst/>
          </a:pr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4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Freeform 77"/>
          <p:cNvSpPr>
            <a:spLocks noEditPoints="1"/>
          </p:cNvSpPr>
          <p:nvPr/>
        </p:nvSpPr>
        <p:spPr bwMode="auto">
          <a:xfrm>
            <a:off x="654050" y="5413328"/>
            <a:ext cx="7962900" cy="39688"/>
          </a:xfrm>
          <a:custGeom>
            <a:avLst/>
            <a:gdLst>
              <a:gd name="T0" fmla="*/ 6 w 5016"/>
              <a:gd name="T1" fmla="*/ 0 h 25"/>
              <a:gd name="T2" fmla="*/ 6 w 5016"/>
              <a:gd name="T3" fmla="*/ 25 h 25"/>
              <a:gd name="T4" fmla="*/ 0 w 5016"/>
              <a:gd name="T5" fmla="*/ 25 h 25"/>
              <a:gd name="T6" fmla="*/ 0 w 5016"/>
              <a:gd name="T7" fmla="*/ 0 h 25"/>
              <a:gd name="T8" fmla="*/ 6 w 5016"/>
              <a:gd name="T9" fmla="*/ 0 h 25"/>
              <a:gd name="T10" fmla="*/ 461 w 5016"/>
              <a:gd name="T11" fmla="*/ 0 h 25"/>
              <a:gd name="T12" fmla="*/ 461 w 5016"/>
              <a:gd name="T13" fmla="*/ 25 h 25"/>
              <a:gd name="T14" fmla="*/ 455 w 5016"/>
              <a:gd name="T15" fmla="*/ 25 h 25"/>
              <a:gd name="T16" fmla="*/ 455 w 5016"/>
              <a:gd name="T17" fmla="*/ 0 h 25"/>
              <a:gd name="T18" fmla="*/ 461 w 5016"/>
              <a:gd name="T19" fmla="*/ 0 h 25"/>
              <a:gd name="T20" fmla="*/ 917 w 5016"/>
              <a:gd name="T21" fmla="*/ 0 h 25"/>
              <a:gd name="T22" fmla="*/ 917 w 5016"/>
              <a:gd name="T23" fmla="*/ 25 h 25"/>
              <a:gd name="T24" fmla="*/ 911 w 5016"/>
              <a:gd name="T25" fmla="*/ 25 h 25"/>
              <a:gd name="T26" fmla="*/ 911 w 5016"/>
              <a:gd name="T27" fmla="*/ 0 h 25"/>
              <a:gd name="T28" fmla="*/ 917 w 5016"/>
              <a:gd name="T29" fmla="*/ 0 h 25"/>
              <a:gd name="T30" fmla="*/ 1372 w 5016"/>
              <a:gd name="T31" fmla="*/ 0 h 25"/>
              <a:gd name="T32" fmla="*/ 1372 w 5016"/>
              <a:gd name="T33" fmla="*/ 25 h 25"/>
              <a:gd name="T34" fmla="*/ 1366 w 5016"/>
              <a:gd name="T35" fmla="*/ 25 h 25"/>
              <a:gd name="T36" fmla="*/ 1366 w 5016"/>
              <a:gd name="T37" fmla="*/ 0 h 25"/>
              <a:gd name="T38" fmla="*/ 1372 w 5016"/>
              <a:gd name="T39" fmla="*/ 0 h 25"/>
              <a:gd name="T40" fmla="*/ 1828 w 5016"/>
              <a:gd name="T41" fmla="*/ 0 h 25"/>
              <a:gd name="T42" fmla="*/ 1828 w 5016"/>
              <a:gd name="T43" fmla="*/ 25 h 25"/>
              <a:gd name="T44" fmla="*/ 1822 w 5016"/>
              <a:gd name="T45" fmla="*/ 25 h 25"/>
              <a:gd name="T46" fmla="*/ 1822 w 5016"/>
              <a:gd name="T47" fmla="*/ 0 h 25"/>
              <a:gd name="T48" fmla="*/ 1828 w 5016"/>
              <a:gd name="T49" fmla="*/ 0 h 25"/>
              <a:gd name="T50" fmla="*/ 2283 w 5016"/>
              <a:gd name="T51" fmla="*/ 0 h 25"/>
              <a:gd name="T52" fmla="*/ 2283 w 5016"/>
              <a:gd name="T53" fmla="*/ 25 h 25"/>
              <a:gd name="T54" fmla="*/ 2277 w 5016"/>
              <a:gd name="T55" fmla="*/ 25 h 25"/>
              <a:gd name="T56" fmla="*/ 2277 w 5016"/>
              <a:gd name="T57" fmla="*/ 0 h 25"/>
              <a:gd name="T58" fmla="*/ 2283 w 5016"/>
              <a:gd name="T59" fmla="*/ 0 h 25"/>
              <a:gd name="T60" fmla="*/ 2739 w 5016"/>
              <a:gd name="T61" fmla="*/ 0 h 25"/>
              <a:gd name="T62" fmla="*/ 2739 w 5016"/>
              <a:gd name="T63" fmla="*/ 25 h 25"/>
              <a:gd name="T64" fmla="*/ 2733 w 5016"/>
              <a:gd name="T65" fmla="*/ 25 h 25"/>
              <a:gd name="T66" fmla="*/ 2733 w 5016"/>
              <a:gd name="T67" fmla="*/ 0 h 25"/>
              <a:gd name="T68" fmla="*/ 2739 w 5016"/>
              <a:gd name="T69" fmla="*/ 0 h 25"/>
              <a:gd name="T70" fmla="*/ 3194 w 5016"/>
              <a:gd name="T71" fmla="*/ 0 h 25"/>
              <a:gd name="T72" fmla="*/ 3194 w 5016"/>
              <a:gd name="T73" fmla="*/ 25 h 25"/>
              <a:gd name="T74" fmla="*/ 3188 w 5016"/>
              <a:gd name="T75" fmla="*/ 25 h 25"/>
              <a:gd name="T76" fmla="*/ 3188 w 5016"/>
              <a:gd name="T77" fmla="*/ 0 h 25"/>
              <a:gd name="T78" fmla="*/ 3194 w 5016"/>
              <a:gd name="T79" fmla="*/ 0 h 25"/>
              <a:gd name="T80" fmla="*/ 3650 w 5016"/>
              <a:gd name="T81" fmla="*/ 0 h 25"/>
              <a:gd name="T82" fmla="*/ 3650 w 5016"/>
              <a:gd name="T83" fmla="*/ 25 h 25"/>
              <a:gd name="T84" fmla="*/ 3644 w 5016"/>
              <a:gd name="T85" fmla="*/ 25 h 25"/>
              <a:gd name="T86" fmla="*/ 3644 w 5016"/>
              <a:gd name="T87" fmla="*/ 0 h 25"/>
              <a:gd name="T88" fmla="*/ 3650 w 5016"/>
              <a:gd name="T89" fmla="*/ 0 h 25"/>
              <a:gd name="T90" fmla="*/ 4105 w 5016"/>
              <a:gd name="T91" fmla="*/ 0 h 25"/>
              <a:gd name="T92" fmla="*/ 4105 w 5016"/>
              <a:gd name="T93" fmla="*/ 25 h 25"/>
              <a:gd name="T94" fmla="*/ 4099 w 5016"/>
              <a:gd name="T95" fmla="*/ 25 h 25"/>
              <a:gd name="T96" fmla="*/ 4099 w 5016"/>
              <a:gd name="T97" fmla="*/ 0 h 25"/>
              <a:gd name="T98" fmla="*/ 4105 w 5016"/>
              <a:gd name="T99" fmla="*/ 0 h 25"/>
              <a:gd name="T100" fmla="*/ 4560 w 5016"/>
              <a:gd name="T101" fmla="*/ 0 h 25"/>
              <a:gd name="T102" fmla="*/ 4560 w 5016"/>
              <a:gd name="T103" fmla="*/ 25 h 25"/>
              <a:gd name="T104" fmla="*/ 4554 w 5016"/>
              <a:gd name="T105" fmla="*/ 25 h 25"/>
              <a:gd name="T106" fmla="*/ 4554 w 5016"/>
              <a:gd name="T107" fmla="*/ 0 h 25"/>
              <a:gd name="T108" fmla="*/ 4560 w 5016"/>
              <a:gd name="T109" fmla="*/ 0 h 25"/>
              <a:gd name="T110" fmla="*/ 5016 w 5016"/>
              <a:gd name="T111" fmla="*/ 0 h 25"/>
              <a:gd name="T112" fmla="*/ 5016 w 5016"/>
              <a:gd name="T113" fmla="*/ 25 h 25"/>
              <a:gd name="T114" fmla="*/ 5010 w 5016"/>
              <a:gd name="T115" fmla="*/ 25 h 25"/>
              <a:gd name="T116" fmla="*/ 5010 w 5016"/>
              <a:gd name="T117" fmla="*/ 0 h 25"/>
              <a:gd name="T118" fmla="*/ 5016 w 5016"/>
              <a:gd name="T11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16" h="25">
                <a:moveTo>
                  <a:pt x="6" y="0"/>
                </a:moveTo>
                <a:lnTo>
                  <a:pt x="6" y="25"/>
                </a:lnTo>
                <a:lnTo>
                  <a:pt x="0" y="25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461" y="0"/>
                </a:moveTo>
                <a:lnTo>
                  <a:pt x="461" y="25"/>
                </a:lnTo>
                <a:lnTo>
                  <a:pt x="455" y="25"/>
                </a:lnTo>
                <a:lnTo>
                  <a:pt x="455" y="0"/>
                </a:lnTo>
                <a:lnTo>
                  <a:pt x="461" y="0"/>
                </a:lnTo>
                <a:close/>
                <a:moveTo>
                  <a:pt x="917" y="0"/>
                </a:moveTo>
                <a:lnTo>
                  <a:pt x="917" y="25"/>
                </a:lnTo>
                <a:lnTo>
                  <a:pt x="911" y="25"/>
                </a:lnTo>
                <a:lnTo>
                  <a:pt x="911" y="0"/>
                </a:lnTo>
                <a:lnTo>
                  <a:pt x="917" y="0"/>
                </a:lnTo>
                <a:close/>
                <a:moveTo>
                  <a:pt x="1372" y="0"/>
                </a:moveTo>
                <a:lnTo>
                  <a:pt x="1372" y="25"/>
                </a:lnTo>
                <a:lnTo>
                  <a:pt x="1366" y="25"/>
                </a:lnTo>
                <a:lnTo>
                  <a:pt x="1366" y="0"/>
                </a:lnTo>
                <a:lnTo>
                  <a:pt x="1372" y="0"/>
                </a:lnTo>
                <a:close/>
                <a:moveTo>
                  <a:pt x="1828" y="0"/>
                </a:moveTo>
                <a:lnTo>
                  <a:pt x="1828" y="25"/>
                </a:lnTo>
                <a:lnTo>
                  <a:pt x="1822" y="25"/>
                </a:lnTo>
                <a:lnTo>
                  <a:pt x="1822" y="0"/>
                </a:lnTo>
                <a:lnTo>
                  <a:pt x="1828" y="0"/>
                </a:lnTo>
                <a:close/>
                <a:moveTo>
                  <a:pt x="2283" y="0"/>
                </a:moveTo>
                <a:lnTo>
                  <a:pt x="2283" y="25"/>
                </a:lnTo>
                <a:lnTo>
                  <a:pt x="2277" y="25"/>
                </a:lnTo>
                <a:lnTo>
                  <a:pt x="2277" y="0"/>
                </a:lnTo>
                <a:lnTo>
                  <a:pt x="2283" y="0"/>
                </a:lnTo>
                <a:close/>
                <a:moveTo>
                  <a:pt x="2739" y="0"/>
                </a:moveTo>
                <a:lnTo>
                  <a:pt x="2739" y="25"/>
                </a:lnTo>
                <a:lnTo>
                  <a:pt x="2733" y="25"/>
                </a:lnTo>
                <a:lnTo>
                  <a:pt x="2733" y="0"/>
                </a:lnTo>
                <a:lnTo>
                  <a:pt x="2739" y="0"/>
                </a:lnTo>
                <a:close/>
                <a:moveTo>
                  <a:pt x="3194" y="0"/>
                </a:moveTo>
                <a:lnTo>
                  <a:pt x="3194" y="25"/>
                </a:lnTo>
                <a:lnTo>
                  <a:pt x="3188" y="25"/>
                </a:lnTo>
                <a:lnTo>
                  <a:pt x="3188" y="0"/>
                </a:lnTo>
                <a:lnTo>
                  <a:pt x="3194" y="0"/>
                </a:lnTo>
                <a:close/>
                <a:moveTo>
                  <a:pt x="3650" y="0"/>
                </a:moveTo>
                <a:lnTo>
                  <a:pt x="3650" y="25"/>
                </a:lnTo>
                <a:lnTo>
                  <a:pt x="3644" y="25"/>
                </a:lnTo>
                <a:lnTo>
                  <a:pt x="3644" y="0"/>
                </a:lnTo>
                <a:lnTo>
                  <a:pt x="3650" y="0"/>
                </a:lnTo>
                <a:close/>
                <a:moveTo>
                  <a:pt x="4105" y="0"/>
                </a:moveTo>
                <a:lnTo>
                  <a:pt x="4105" y="25"/>
                </a:lnTo>
                <a:lnTo>
                  <a:pt x="4099" y="25"/>
                </a:lnTo>
                <a:lnTo>
                  <a:pt x="4099" y="0"/>
                </a:lnTo>
                <a:lnTo>
                  <a:pt x="4105" y="0"/>
                </a:lnTo>
                <a:close/>
                <a:moveTo>
                  <a:pt x="4560" y="0"/>
                </a:moveTo>
                <a:lnTo>
                  <a:pt x="4560" y="25"/>
                </a:lnTo>
                <a:lnTo>
                  <a:pt x="4554" y="25"/>
                </a:lnTo>
                <a:lnTo>
                  <a:pt x="4554" y="0"/>
                </a:lnTo>
                <a:lnTo>
                  <a:pt x="4560" y="0"/>
                </a:lnTo>
                <a:close/>
                <a:moveTo>
                  <a:pt x="5016" y="0"/>
                </a:moveTo>
                <a:lnTo>
                  <a:pt x="5016" y="25"/>
                </a:lnTo>
                <a:lnTo>
                  <a:pt x="5010" y="25"/>
                </a:lnTo>
                <a:lnTo>
                  <a:pt x="5010" y="0"/>
                </a:lnTo>
                <a:lnTo>
                  <a:pt x="5016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4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Rectangle 79"/>
          <p:cNvSpPr>
            <a:spLocks noChangeArrowheads="1"/>
          </p:cNvSpPr>
          <p:nvPr/>
        </p:nvSpPr>
        <p:spPr bwMode="auto">
          <a:xfrm>
            <a:off x="395536" y="5281415"/>
            <a:ext cx="173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Rectangle 80"/>
          <p:cNvSpPr>
            <a:spLocks noChangeArrowheads="1"/>
          </p:cNvSpPr>
          <p:nvPr/>
        </p:nvSpPr>
        <p:spPr bwMode="auto">
          <a:xfrm>
            <a:off x="313401" y="4373095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1" lang="ja-JP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Rectangle 81"/>
          <p:cNvSpPr>
            <a:spLocks noChangeArrowheads="1"/>
          </p:cNvSpPr>
          <p:nvPr/>
        </p:nvSpPr>
        <p:spPr bwMode="auto">
          <a:xfrm>
            <a:off x="313401" y="3722220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endParaRPr kumimoji="1" lang="ja-JP" altLang="ja-JP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313401" y="3072932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endParaRPr kumimoji="1" lang="ja-JP" altLang="ja-JP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Rectangle 83"/>
          <p:cNvSpPr>
            <a:spLocks noChangeArrowheads="1"/>
          </p:cNvSpPr>
          <p:nvPr/>
        </p:nvSpPr>
        <p:spPr bwMode="auto">
          <a:xfrm>
            <a:off x="313401" y="2422057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endParaRPr kumimoji="1" lang="ja-JP" altLang="ja-JP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13401" y="1772770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endParaRPr kumimoji="1" lang="ja-JP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Rectangle 85"/>
          <p:cNvSpPr>
            <a:spLocks noChangeArrowheads="1"/>
          </p:cNvSpPr>
          <p:nvPr/>
        </p:nvSpPr>
        <p:spPr bwMode="auto">
          <a:xfrm>
            <a:off x="395536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Rectangle 89"/>
          <p:cNvSpPr>
            <a:spLocks noChangeArrowheads="1"/>
          </p:cNvSpPr>
          <p:nvPr/>
        </p:nvSpPr>
        <p:spPr bwMode="auto">
          <a:xfrm>
            <a:off x="3203848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Rectangle 91"/>
          <p:cNvSpPr>
            <a:spLocks noChangeArrowheads="1"/>
          </p:cNvSpPr>
          <p:nvPr/>
        </p:nvSpPr>
        <p:spPr bwMode="auto">
          <a:xfrm>
            <a:off x="4732586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Rectangle 93"/>
          <p:cNvSpPr>
            <a:spLocks noChangeArrowheads="1"/>
          </p:cNvSpPr>
          <p:nvPr/>
        </p:nvSpPr>
        <p:spPr bwMode="auto">
          <a:xfrm>
            <a:off x="6178798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Rectangle 95"/>
          <p:cNvSpPr>
            <a:spLocks noChangeArrowheads="1"/>
          </p:cNvSpPr>
          <p:nvPr/>
        </p:nvSpPr>
        <p:spPr bwMode="auto">
          <a:xfrm>
            <a:off x="7625011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84"/>
          <p:cNvSpPr>
            <a:spLocks noChangeArrowheads="1"/>
          </p:cNvSpPr>
          <p:nvPr/>
        </p:nvSpPr>
        <p:spPr bwMode="auto">
          <a:xfrm>
            <a:off x="253963" y="1700760"/>
            <a:ext cx="13481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Rectangle 85"/>
          <p:cNvSpPr>
            <a:spLocks noChangeArrowheads="1"/>
          </p:cNvSpPr>
          <p:nvPr/>
        </p:nvSpPr>
        <p:spPr bwMode="auto">
          <a:xfrm>
            <a:off x="1763688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668806" y="2322052"/>
            <a:ext cx="8074073" cy="3179170"/>
          </a:xfrm>
          <a:custGeom>
            <a:avLst/>
            <a:gdLst>
              <a:gd name="T0" fmla="*/ 802 w 19604"/>
              <a:gd name="T1" fmla="*/ 0 h 10164"/>
              <a:gd name="T2" fmla="*/ 1882 w 19604"/>
              <a:gd name="T3" fmla="*/ 0 h 10164"/>
              <a:gd name="T4" fmla="*/ 2962 w 19604"/>
              <a:gd name="T5" fmla="*/ 0 h 10164"/>
              <a:gd name="T6" fmla="*/ 3744 w 19604"/>
              <a:gd name="T7" fmla="*/ 28 h 10164"/>
              <a:gd name="T8" fmla="*/ 4402 w 19604"/>
              <a:gd name="T9" fmla="*/ 408 h 10164"/>
              <a:gd name="T10" fmla="*/ 5163 w 19604"/>
              <a:gd name="T11" fmla="*/ 623 h 10164"/>
              <a:gd name="T12" fmla="*/ 5523 w 19604"/>
              <a:gd name="T13" fmla="*/ 623 h 10164"/>
              <a:gd name="T14" fmla="*/ 6202 w 19604"/>
              <a:gd name="T15" fmla="*/ 816 h 10164"/>
              <a:gd name="T16" fmla="*/ 6963 w 19604"/>
              <a:gd name="T17" fmla="*/ 1235 h 10164"/>
              <a:gd name="T18" fmla="*/ 7323 w 19604"/>
              <a:gd name="T19" fmla="*/ 1235 h 10164"/>
              <a:gd name="T20" fmla="*/ 8002 w 19604"/>
              <a:gd name="T21" fmla="*/ 1428 h 10164"/>
              <a:gd name="T22" fmla="*/ 8763 w 19604"/>
              <a:gd name="T23" fmla="*/ 1643 h 10164"/>
              <a:gd name="T24" fmla="*/ 9523 w 19604"/>
              <a:gd name="T25" fmla="*/ 7621 h 10164"/>
              <a:gd name="T26" fmla="*/ 10203 w 19604"/>
              <a:gd name="T27" fmla="*/ 7971 h 10164"/>
              <a:gd name="T28" fmla="*/ 10522 w 19604"/>
              <a:gd name="T29" fmla="*/ 8572 h 10164"/>
              <a:gd name="T30" fmla="*/ 11313 w 19604"/>
              <a:gd name="T31" fmla="*/ 9225 h 10164"/>
              <a:gd name="T32" fmla="*/ 12003 w 19604"/>
              <a:gd name="T33" fmla="*/ 9603 h 10164"/>
              <a:gd name="T34" fmla="*/ 12682 w 19604"/>
              <a:gd name="T35" fmla="*/ 10000 h 10164"/>
              <a:gd name="T36" fmla="*/ 13762 w 19604"/>
              <a:gd name="T37" fmla="*/ 10000 h 10164"/>
              <a:gd name="T38" fmla="*/ 14842 w 19604"/>
              <a:gd name="T39" fmla="*/ 10000 h 10164"/>
              <a:gd name="T40" fmla="*/ 15922 w 19604"/>
              <a:gd name="T41" fmla="*/ 10000 h 10164"/>
              <a:gd name="T42" fmla="*/ 17002 w 19604"/>
              <a:gd name="T43" fmla="*/ 10000 h 10164"/>
              <a:gd name="T44" fmla="*/ 18082 w 19604"/>
              <a:gd name="T45" fmla="*/ 10000 h 10164"/>
              <a:gd name="T46" fmla="*/ 19162 w 19604"/>
              <a:gd name="T47" fmla="*/ 10000 h 10164"/>
              <a:gd name="T48" fmla="*/ 19522 w 19604"/>
              <a:gd name="T49" fmla="*/ 10164 h 10164"/>
              <a:gd name="T50" fmla="*/ 18442 w 19604"/>
              <a:gd name="T51" fmla="*/ 10164 h 10164"/>
              <a:gd name="T52" fmla="*/ 17362 w 19604"/>
              <a:gd name="T53" fmla="*/ 10164 h 10164"/>
              <a:gd name="T54" fmla="*/ 16282 w 19604"/>
              <a:gd name="T55" fmla="*/ 10164 h 10164"/>
              <a:gd name="T56" fmla="*/ 15202 w 19604"/>
              <a:gd name="T57" fmla="*/ 10164 h 10164"/>
              <a:gd name="T58" fmla="*/ 14122 w 19604"/>
              <a:gd name="T59" fmla="*/ 10164 h 10164"/>
              <a:gd name="T60" fmla="*/ 13042 w 19604"/>
              <a:gd name="T61" fmla="*/ 10164 h 10164"/>
              <a:gd name="T62" fmla="*/ 12282 w 19604"/>
              <a:gd name="T63" fmla="*/ 9950 h 10164"/>
              <a:gd name="T64" fmla="*/ 11202 w 19604"/>
              <a:gd name="T65" fmla="*/ 9338 h 10164"/>
              <a:gd name="T66" fmla="*/ 10882 w 19604"/>
              <a:gd name="T67" fmla="*/ 8736 h 10164"/>
              <a:gd name="T68" fmla="*/ 10092 w 19604"/>
              <a:gd name="T69" fmla="*/ 8084 h 10164"/>
              <a:gd name="T70" fmla="*/ 9402 w 19604"/>
              <a:gd name="T71" fmla="*/ 7706 h 10164"/>
              <a:gd name="T72" fmla="*/ 8641 w 19604"/>
              <a:gd name="T73" fmla="*/ 1722 h 10164"/>
              <a:gd name="T74" fmla="*/ 8362 w 19604"/>
              <a:gd name="T75" fmla="*/ 1592 h 10164"/>
              <a:gd name="T76" fmla="*/ 7602 w 19604"/>
              <a:gd name="T77" fmla="*/ 1582 h 10164"/>
              <a:gd name="T78" fmla="*/ 6922 w 19604"/>
              <a:gd name="T79" fmla="*/ 1388 h 10164"/>
              <a:gd name="T80" fmla="*/ 6162 w 19604"/>
              <a:gd name="T81" fmla="*/ 970 h 10164"/>
              <a:gd name="T82" fmla="*/ 5802 w 19604"/>
              <a:gd name="T83" fmla="*/ 970 h 10164"/>
              <a:gd name="T84" fmla="*/ 5122 w 19604"/>
              <a:gd name="T85" fmla="*/ 776 h 10164"/>
              <a:gd name="T86" fmla="*/ 4762 w 19604"/>
              <a:gd name="T87" fmla="*/ 572 h 10164"/>
              <a:gd name="T88" fmla="*/ 3981 w 19604"/>
              <a:gd name="T89" fmla="*/ 545 h 10164"/>
              <a:gd name="T90" fmla="*/ 3322 w 19604"/>
              <a:gd name="T91" fmla="*/ 164 h 10164"/>
              <a:gd name="T92" fmla="*/ 2242 w 19604"/>
              <a:gd name="T93" fmla="*/ 164 h 10164"/>
              <a:gd name="T94" fmla="*/ 1162 w 19604"/>
              <a:gd name="T95" fmla="*/ 164 h 10164"/>
              <a:gd name="T96" fmla="*/ 82 w 19604"/>
              <a:gd name="T97" fmla="*/ 164 h 10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04" h="10164">
                <a:moveTo>
                  <a:pt x="82" y="0"/>
                </a:moveTo>
                <a:lnTo>
                  <a:pt x="442" y="0"/>
                </a:lnTo>
                <a:lnTo>
                  <a:pt x="802" y="0"/>
                </a:lnTo>
                <a:lnTo>
                  <a:pt x="1162" y="0"/>
                </a:lnTo>
                <a:lnTo>
                  <a:pt x="1522" y="0"/>
                </a:lnTo>
                <a:lnTo>
                  <a:pt x="1882" y="0"/>
                </a:lnTo>
                <a:lnTo>
                  <a:pt x="2242" y="0"/>
                </a:lnTo>
                <a:lnTo>
                  <a:pt x="2602" y="0"/>
                </a:lnTo>
                <a:lnTo>
                  <a:pt x="2962" y="0"/>
                </a:lnTo>
                <a:lnTo>
                  <a:pt x="3322" y="0"/>
                </a:lnTo>
                <a:lnTo>
                  <a:pt x="3682" y="0"/>
                </a:lnTo>
                <a:cubicBezTo>
                  <a:pt x="3706" y="0"/>
                  <a:pt x="3728" y="11"/>
                  <a:pt x="3744" y="28"/>
                </a:cubicBezTo>
                <a:lnTo>
                  <a:pt x="4104" y="436"/>
                </a:lnTo>
                <a:lnTo>
                  <a:pt x="4042" y="408"/>
                </a:lnTo>
                <a:lnTo>
                  <a:pt x="4402" y="408"/>
                </a:lnTo>
                <a:lnTo>
                  <a:pt x="4762" y="408"/>
                </a:lnTo>
                <a:cubicBezTo>
                  <a:pt x="4777" y="408"/>
                  <a:pt x="4791" y="412"/>
                  <a:pt x="4803" y="419"/>
                </a:cubicBezTo>
                <a:lnTo>
                  <a:pt x="5163" y="623"/>
                </a:lnTo>
                <a:lnTo>
                  <a:pt x="5122" y="612"/>
                </a:lnTo>
                <a:lnTo>
                  <a:pt x="5482" y="612"/>
                </a:lnTo>
                <a:cubicBezTo>
                  <a:pt x="5497" y="612"/>
                  <a:pt x="5511" y="616"/>
                  <a:pt x="5523" y="623"/>
                </a:cubicBezTo>
                <a:lnTo>
                  <a:pt x="5883" y="827"/>
                </a:lnTo>
                <a:lnTo>
                  <a:pt x="5842" y="816"/>
                </a:lnTo>
                <a:lnTo>
                  <a:pt x="6202" y="816"/>
                </a:lnTo>
                <a:cubicBezTo>
                  <a:pt x="6217" y="816"/>
                  <a:pt x="6231" y="820"/>
                  <a:pt x="6243" y="827"/>
                </a:cubicBezTo>
                <a:lnTo>
                  <a:pt x="6603" y="1031"/>
                </a:lnTo>
                <a:lnTo>
                  <a:pt x="6963" y="1235"/>
                </a:lnTo>
                <a:lnTo>
                  <a:pt x="6922" y="1224"/>
                </a:lnTo>
                <a:lnTo>
                  <a:pt x="7282" y="1224"/>
                </a:lnTo>
                <a:cubicBezTo>
                  <a:pt x="7297" y="1224"/>
                  <a:pt x="7311" y="1228"/>
                  <a:pt x="7323" y="1235"/>
                </a:cubicBezTo>
                <a:lnTo>
                  <a:pt x="7683" y="1439"/>
                </a:lnTo>
                <a:lnTo>
                  <a:pt x="7642" y="1428"/>
                </a:lnTo>
                <a:lnTo>
                  <a:pt x="8002" y="1428"/>
                </a:lnTo>
                <a:lnTo>
                  <a:pt x="8362" y="1428"/>
                </a:lnTo>
                <a:cubicBezTo>
                  <a:pt x="8377" y="1428"/>
                  <a:pt x="8391" y="1432"/>
                  <a:pt x="8403" y="1439"/>
                </a:cubicBezTo>
                <a:lnTo>
                  <a:pt x="8763" y="1643"/>
                </a:lnTo>
                <a:cubicBezTo>
                  <a:pt x="8786" y="1656"/>
                  <a:pt x="8801" y="1680"/>
                  <a:pt x="8804" y="1706"/>
                </a:cubicBezTo>
                <a:lnTo>
                  <a:pt x="9164" y="5382"/>
                </a:lnTo>
                <a:lnTo>
                  <a:pt x="9523" y="7621"/>
                </a:lnTo>
                <a:lnTo>
                  <a:pt x="9483" y="7563"/>
                </a:lnTo>
                <a:lnTo>
                  <a:pt x="9843" y="7767"/>
                </a:lnTo>
                <a:lnTo>
                  <a:pt x="10203" y="7971"/>
                </a:lnTo>
                <a:cubicBezTo>
                  <a:pt x="10215" y="7978"/>
                  <a:pt x="10226" y="7988"/>
                  <a:pt x="10233" y="8001"/>
                </a:cubicBezTo>
                <a:lnTo>
                  <a:pt x="10593" y="8613"/>
                </a:lnTo>
                <a:lnTo>
                  <a:pt x="10522" y="8572"/>
                </a:lnTo>
                <a:lnTo>
                  <a:pt x="10882" y="8572"/>
                </a:lnTo>
                <a:cubicBezTo>
                  <a:pt x="10912" y="8572"/>
                  <a:pt x="10938" y="8588"/>
                  <a:pt x="10953" y="8613"/>
                </a:cubicBezTo>
                <a:lnTo>
                  <a:pt x="11313" y="9225"/>
                </a:lnTo>
                <a:lnTo>
                  <a:pt x="11283" y="9195"/>
                </a:lnTo>
                <a:lnTo>
                  <a:pt x="11643" y="9399"/>
                </a:lnTo>
                <a:lnTo>
                  <a:pt x="12003" y="9603"/>
                </a:lnTo>
                <a:lnTo>
                  <a:pt x="12363" y="9807"/>
                </a:lnTo>
                <a:lnTo>
                  <a:pt x="12723" y="10011"/>
                </a:lnTo>
                <a:lnTo>
                  <a:pt x="12682" y="10000"/>
                </a:lnTo>
                <a:lnTo>
                  <a:pt x="13042" y="10000"/>
                </a:lnTo>
                <a:lnTo>
                  <a:pt x="13402" y="10000"/>
                </a:lnTo>
                <a:lnTo>
                  <a:pt x="13762" y="10000"/>
                </a:lnTo>
                <a:lnTo>
                  <a:pt x="14122" y="10000"/>
                </a:lnTo>
                <a:lnTo>
                  <a:pt x="14482" y="10000"/>
                </a:lnTo>
                <a:lnTo>
                  <a:pt x="14842" y="10000"/>
                </a:lnTo>
                <a:lnTo>
                  <a:pt x="15202" y="10000"/>
                </a:lnTo>
                <a:lnTo>
                  <a:pt x="15562" y="10000"/>
                </a:lnTo>
                <a:lnTo>
                  <a:pt x="15922" y="10000"/>
                </a:lnTo>
                <a:lnTo>
                  <a:pt x="16282" y="10000"/>
                </a:lnTo>
                <a:lnTo>
                  <a:pt x="16642" y="10000"/>
                </a:lnTo>
                <a:lnTo>
                  <a:pt x="17002" y="10000"/>
                </a:lnTo>
                <a:lnTo>
                  <a:pt x="17362" y="10000"/>
                </a:lnTo>
                <a:lnTo>
                  <a:pt x="17722" y="10000"/>
                </a:lnTo>
                <a:lnTo>
                  <a:pt x="18082" y="10000"/>
                </a:lnTo>
                <a:lnTo>
                  <a:pt x="18442" y="10000"/>
                </a:lnTo>
                <a:lnTo>
                  <a:pt x="18802" y="10000"/>
                </a:lnTo>
                <a:lnTo>
                  <a:pt x="19162" y="10000"/>
                </a:lnTo>
                <a:lnTo>
                  <a:pt x="19522" y="10000"/>
                </a:lnTo>
                <a:cubicBezTo>
                  <a:pt x="19568" y="10000"/>
                  <a:pt x="19604" y="10037"/>
                  <a:pt x="19604" y="10082"/>
                </a:cubicBezTo>
                <a:cubicBezTo>
                  <a:pt x="19604" y="10128"/>
                  <a:pt x="19568" y="10164"/>
                  <a:pt x="19522" y="10164"/>
                </a:cubicBezTo>
                <a:lnTo>
                  <a:pt x="19162" y="10164"/>
                </a:lnTo>
                <a:lnTo>
                  <a:pt x="18802" y="10164"/>
                </a:lnTo>
                <a:lnTo>
                  <a:pt x="18442" y="10164"/>
                </a:lnTo>
                <a:lnTo>
                  <a:pt x="18082" y="10164"/>
                </a:lnTo>
                <a:lnTo>
                  <a:pt x="17722" y="10164"/>
                </a:lnTo>
                <a:lnTo>
                  <a:pt x="17362" y="10164"/>
                </a:lnTo>
                <a:lnTo>
                  <a:pt x="17002" y="10164"/>
                </a:lnTo>
                <a:lnTo>
                  <a:pt x="16642" y="10164"/>
                </a:lnTo>
                <a:lnTo>
                  <a:pt x="16282" y="10164"/>
                </a:lnTo>
                <a:lnTo>
                  <a:pt x="15922" y="10164"/>
                </a:lnTo>
                <a:lnTo>
                  <a:pt x="15562" y="10164"/>
                </a:lnTo>
                <a:lnTo>
                  <a:pt x="15202" y="10164"/>
                </a:lnTo>
                <a:lnTo>
                  <a:pt x="14842" y="10164"/>
                </a:lnTo>
                <a:lnTo>
                  <a:pt x="14482" y="10164"/>
                </a:lnTo>
                <a:lnTo>
                  <a:pt x="14122" y="10164"/>
                </a:lnTo>
                <a:lnTo>
                  <a:pt x="13762" y="10164"/>
                </a:lnTo>
                <a:lnTo>
                  <a:pt x="13402" y="10164"/>
                </a:lnTo>
                <a:lnTo>
                  <a:pt x="13042" y="10164"/>
                </a:lnTo>
                <a:lnTo>
                  <a:pt x="12682" y="10164"/>
                </a:lnTo>
                <a:cubicBezTo>
                  <a:pt x="12668" y="10164"/>
                  <a:pt x="12654" y="10161"/>
                  <a:pt x="12642" y="10154"/>
                </a:cubicBezTo>
                <a:lnTo>
                  <a:pt x="12282" y="9950"/>
                </a:lnTo>
                <a:lnTo>
                  <a:pt x="11922" y="9746"/>
                </a:lnTo>
                <a:lnTo>
                  <a:pt x="11562" y="9542"/>
                </a:lnTo>
                <a:lnTo>
                  <a:pt x="11202" y="9338"/>
                </a:lnTo>
                <a:cubicBezTo>
                  <a:pt x="11190" y="9331"/>
                  <a:pt x="11179" y="9320"/>
                  <a:pt x="11172" y="9308"/>
                </a:cubicBezTo>
                <a:lnTo>
                  <a:pt x="10812" y="8696"/>
                </a:lnTo>
                <a:lnTo>
                  <a:pt x="10882" y="8736"/>
                </a:lnTo>
                <a:lnTo>
                  <a:pt x="10522" y="8736"/>
                </a:lnTo>
                <a:cubicBezTo>
                  <a:pt x="10493" y="8736"/>
                  <a:pt x="10467" y="8721"/>
                  <a:pt x="10452" y="8696"/>
                </a:cubicBezTo>
                <a:lnTo>
                  <a:pt x="10092" y="8084"/>
                </a:lnTo>
                <a:lnTo>
                  <a:pt x="10122" y="8114"/>
                </a:lnTo>
                <a:lnTo>
                  <a:pt x="9762" y="7910"/>
                </a:lnTo>
                <a:lnTo>
                  <a:pt x="9402" y="7706"/>
                </a:lnTo>
                <a:cubicBezTo>
                  <a:pt x="9380" y="7694"/>
                  <a:pt x="9365" y="7672"/>
                  <a:pt x="9362" y="7647"/>
                </a:cubicBezTo>
                <a:lnTo>
                  <a:pt x="9001" y="5398"/>
                </a:lnTo>
                <a:lnTo>
                  <a:pt x="8641" y="1722"/>
                </a:lnTo>
                <a:lnTo>
                  <a:pt x="8682" y="1786"/>
                </a:lnTo>
                <a:lnTo>
                  <a:pt x="8322" y="1582"/>
                </a:lnTo>
                <a:lnTo>
                  <a:pt x="8362" y="1592"/>
                </a:lnTo>
                <a:lnTo>
                  <a:pt x="8002" y="1592"/>
                </a:lnTo>
                <a:lnTo>
                  <a:pt x="7642" y="1592"/>
                </a:lnTo>
                <a:cubicBezTo>
                  <a:pt x="7628" y="1592"/>
                  <a:pt x="7614" y="1589"/>
                  <a:pt x="7602" y="1582"/>
                </a:cubicBezTo>
                <a:lnTo>
                  <a:pt x="7242" y="1378"/>
                </a:lnTo>
                <a:lnTo>
                  <a:pt x="7282" y="1388"/>
                </a:lnTo>
                <a:lnTo>
                  <a:pt x="6922" y="1388"/>
                </a:lnTo>
                <a:cubicBezTo>
                  <a:pt x="6908" y="1388"/>
                  <a:pt x="6894" y="1385"/>
                  <a:pt x="6882" y="1378"/>
                </a:cubicBezTo>
                <a:lnTo>
                  <a:pt x="6522" y="1174"/>
                </a:lnTo>
                <a:lnTo>
                  <a:pt x="6162" y="970"/>
                </a:lnTo>
                <a:lnTo>
                  <a:pt x="6202" y="980"/>
                </a:lnTo>
                <a:lnTo>
                  <a:pt x="5842" y="980"/>
                </a:lnTo>
                <a:cubicBezTo>
                  <a:pt x="5828" y="980"/>
                  <a:pt x="5814" y="977"/>
                  <a:pt x="5802" y="970"/>
                </a:cubicBezTo>
                <a:lnTo>
                  <a:pt x="5442" y="766"/>
                </a:lnTo>
                <a:lnTo>
                  <a:pt x="5482" y="776"/>
                </a:lnTo>
                <a:lnTo>
                  <a:pt x="5122" y="776"/>
                </a:lnTo>
                <a:cubicBezTo>
                  <a:pt x="5108" y="776"/>
                  <a:pt x="5094" y="773"/>
                  <a:pt x="5082" y="766"/>
                </a:cubicBezTo>
                <a:lnTo>
                  <a:pt x="4722" y="562"/>
                </a:lnTo>
                <a:lnTo>
                  <a:pt x="4762" y="572"/>
                </a:lnTo>
                <a:lnTo>
                  <a:pt x="4402" y="572"/>
                </a:lnTo>
                <a:lnTo>
                  <a:pt x="4042" y="572"/>
                </a:lnTo>
                <a:cubicBezTo>
                  <a:pt x="4019" y="572"/>
                  <a:pt x="3997" y="562"/>
                  <a:pt x="3981" y="545"/>
                </a:cubicBezTo>
                <a:lnTo>
                  <a:pt x="3621" y="137"/>
                </a:lnTo>
                <a:lnTo>
                  <a:pt x="3682" y="164"/>
                </a:lnTo>
                <a:lnTo>
                  <a:pt x="3322" y="164"/>
                </a:lnTo>
                <a:lnTo>
                  <a:pt x="2962" y="164"/>
                </a:lnTo>
                <a:lnTo>
                  <a:pt x="2602" y="164"/>
                </a:lnTo>
                <a:lnTo>
                  <a:pt x="2242" y="164"/>
                </a:lnTo>
                <a:lnTo>
                  <a:pt x="1882" y="164"/>
                </a:lnTo>
                <a:lnTo>
                  <a:pt x="1522" y="164"/>
                </a:lnTo>
                <a:lnTo>
                  <a:pt x="1162" y="164"/>
                </a:lnTo>
                <a:lnTo>
                  <a:pt x="802" y="164"/>
                </a:lnTo>
                <a:lnTo>
                  <a:pt x="442" y="164"/>
                </a:lnTo>
                <a:lnTo>
                  <a:pt x="82" y="164"/>
                </a:lnTo>
                <a:cubicBezTo>
                  <a:pt x="37" y="164"/>
                  <a:pt x="0" y="128"/>
                  <a:pt x="0" y="82"/>
                </a:cubicBezTo>
                <a:cubicBezTo>
                  <a:pt x="0" y="37"/>
                  <a:pt x="37" y="0"/>
                  <a:pt x="82" y="0"/>
                </a:cubicBezTo>
                <a:close/>
              </a:path>
            </a:pathLst>
          </a:custGeom>
          <a:solidFill>
            <a:srgbClr val="4A7EBB"/>
          </a:solidFill>
          <a:ln w="1588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668806" y="2280487"/>
            <a:ext cx="8074073" cy="3179170"/>
          </a:xfrm>
          <a:custGeom>
            <a:avLst/>
            <a:gdLst>
              <a:gd name="T0" fmla="*/ 802 w 19604"/>
              <a:gd name="T1" fmla="*/ 0 h 10164"/>
              <a:gd name="T2" fmla="*/ 1882 w 19604"/>
              <a:gd name="T3" fmla="*/ 0 h 10164"/>
              <a:gd name="T4" fmla="*/ 2962 w 19604"/>
              <a:gd name="T5" fmla="*/ 0 h 10164"/>
              <a:gd name="T6" fmla="*/ 3744 w 19604"/>
              <a:gd name="T7" fmla="*/ 28 h 10164"/>
              <a:gd name="T8" fmla="*/ 4402 w 19604"/>
              <a:gd name="T9" fmla="*/ 408 h 10164"/>
              <a:gd name="T10" fmla="*/ 5163 w 19604"/>
              <a:gd name="T11" fmla="*/ 623 h 10164"/>
              <a:gd name="T12" fmla="*/ 5523 w 19604"/>
              <a:gd name="T13" fmla="*/ 623 h 10164"/>
              <a:gd name="T14" fmla="*/ 6202 w 19604"/>
              <a:gd name="T15" fmla="*/ 816 h 10164"/>
              <a:gd name="T16" fmla="*/ 6963 w 19604"/>
              <a:gd name="T17" fmla="*/ 1235 h 10164"/>
              <a:gd name="T18" fmla="*/ 7323 w 19604"/>
              <a:gd name="T19" fmla="*/ 1235 h 10164"/>
              <a:gd name="T20" fmla="*/ 8002 w 19604"/>
              <a:gd name="T21" fmla="*/ 1428 h 10164"/>
              <a:gd name="T22" fmla="*/ 8793 w 19604"/>
              <a:gd name="T23" fmla="*/ 1469 h 10164"/>
              <a:gd name="T24" fmla="*/ 9483 w 19604"/>
              <a:gd name="T25" fmla="*/ 2255 h 10164"/>
              <a:gd name="T26" fmla="*/ 10224 w 19604"/>
              <a:gd name="T27" fmla="*/ 2684 h 10164"/>
              <a:gd name="T28" fmla="*/ 10882 w 19604"/>
              <a:gd name="T29" fmla="*/ 3064 h 10164"/>
              <a:gd name="T30" fmla="*/ 11242 w 19604"/>
              <a:gd name="T31" fmla="*/ 3676 h 10164"/>
              <a:gd name="T32" fmla="*/ 12003 w 19604"/>
              <a:gd name="T33" fmla="*/ 3891 h 10164"/>
              <a:gd name="T34" fmla="*/ 12764 w 19604"/>
              <a:gd name="T35" fmla="*/ 7830 h 10164"/>
              <a:gd name="T36" fmla="*/ 13402 w 19604"/>
              <a:gd name="T37" fmla="*/ 10000 h 10164"/>
              <a:gd name="T38" fmla="*/ 14482 w 19604"/>
              <a:gd name="T39" fmla="*/ 10000 h 10164"/>
              <a:gd name="T40" fmla="*/ 15562 w 19604"/>
              <a:gd name="T41" fmla="*/ 10000 h 10164"/>
              <a:gd name="T42" fmla="*/ 16642 w 19604"/>
              <a:gd name="T43" fmla="*/ 10000 h 10164"/>
              <a:gd name="T44" fmla="*/ 17722 w 19604"/>
              <a:gd name="T45" fmla="*/ 10000 h 10164"/>
              <a:gd name="T46" fmla="*/ 18802 w 19604"/>
              <a:gd name="T47" fmla="*/ 10000 h 10164"/>
              <a:gd name="T48" fmla="*/ 19604 w 19604"/>
              <a:gd name="T49" fmla="*/ 10082 h 10164"/>
              <a:gd name="T50" fmla="*/ 18802 w 19604"/>
              <a:gd name="T51" fmla="*/ 10164 h 10164"/>
              <a:gd name="T52" fmla="*/ 17722 w 19604"/>
              <a:gd name="T53" fmla="*/ 10164 h 10164"/>
              <a:gd name="T54" fmla="*/ 16642 w 19604"/>
              <a:gd name="T55" fmla="*/ 10164 h 10164"/>
              <a:gd name="T56" fmla="*/ 15562 w 19604"/>
              <a:gd name="T57" fmla="*/ 10164 h 10164"/>
              <a:gd name="T58" fmla="*/ 14482 w 19604"/>
              <a:gd name="T59" fmla="*/ 10164 h 10164"/>
              <a:gd name="T60" fmla="*/ 13402 w 19604"/>
              <a:gd name="T61" fmla="*/ 10164 h 10164"/>
              <a:gd name="T62" fmla="*/ 12601 w 19604"/>
              <a:gd name="T63" fmla="*/ 7846 h 10164"/>
              <a:gd name="T64" fmla="*/ 11922 w 19604"/>
              <a:gd name="T65" fmla="*/ 4034 h 10164"/>
              <a:gd name="T66" fmla="*/ 11242 w 19604"/>
              <a:gd name="T67" fmla="*/ 3840 h 10164"/>
              <a:gd name="T68" fmla="*/ 10882 w 19604"/>
              <a:gd name="T69" fmla="*/ 3228 h 10164"/>
              <a:gd name="T70" fmla="*/ 10101 w 19604"/>
              <a:gd name="T71" fmla="*/ 2793 h 10164"/>
              <a:gd name="T72" fmla="*/ 9402 w 19604"/>
              <a:gd name="T73" fmla="*/ 2398 h 10164"/>
              <a:gd name="T74" fmla="*/ 8652 w 19604"/>
              <a:gd name="T75" fmla="*/ 1552 h 10164"/>
              <a:gd name="T76" fmla="*/ 8002 w 19604"/>
              <a:gd name="T77" fmla="*/ 1592 h 10164"/>
              <a:gd name="T78" fmla="*/ 7242 w 19604"/>
              <a:gd name="T79" fmla="*/ 1378 h 10164"/>
              <a:gd name="T80" fmla="*/ 6882 w 19604"/>
              <a:gd name="T81" fmla="*/ 1378 h 10164"/>
              <a:gd name="T82" fmla="*/ 6202 w 19604"/>
              <a:gd name="T83" fmla="*/ 980 h 10164"/>
              <a:gd name="T84" fmla="*/ 5442 w 19604"/>
              <a:gd name="T85" fmla="*/ 766 h 10164"/>
              <a:gd name="T86" fmla="*/ 5082 w 19604"/>
              <a:gd name="T87" fmla="*/ 766 h 10164"/>
              <a:gd name="T88" fmla="*/ 4402 w 19604"/>
              <a:gd name="T89" fmla="*/ 572 h 10164"/>
              <a:gd name="T90" fmla="*/ 3621 w 19604"/>
              <a:gd name="T91" fmla="*/ 137 h 10164"/>
              <a:gd name="T92" fmla="*/ 2962 w 19604"/>
              <a:gd name="T93" fmla="*/ 164 h 10164"/>
              <a:gd name="T94" fmla="*/ 1882 w 19604"/>
              <a:gd name="T95" fmla="*/ 164 h 10164"/>
              <a:gd name="T96" fmla="*/ 802 w 19604"/>
              <a:gd name="T97" fmla="*/ 164 h 10164"/>
              <a:gd name="T98" fmla="*/ 0 w 19604"/>
              <a:gd name="T99" fmla="*/ 82 h 10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04" h="10164">
                <a:moveTo>
                  <a:pt x="82" y="0"/>
                </a:moveTo>
                <a:lnTo>
                  <a:pt x="442" y="0"/>
                </a:lnTo>
                <a:lnTo>
                  <a:pt x="802" y="0"/>
                </a:lnTo>
                <a:lnTo>
                  <a:pt x="1162" y="0"/>
                </a:lnTo>
                <a:lnTo>
                  <a:pt x="1522" y="0"/>
                </a:lnTo>
                <a:lnTo>
                  <a:pt x="1882" y="0"/>
                </a:lnTo>
                <a:lnTo>
                  <a:pt x="2242" y="0"/>
                </a:lnTo>
                <a:lnTo>
                  <a:pt x="2602" y="0"/>
                </a:lnTo>
                <a:lnTo>
                  <a:pt x="2962" y="0"/>
                </a:lnTo>
                <a:lnTo>
                  <a:pt x="3322" y="0"/>
                </a:lnTo>
                <a:lnTo>
                  <a:pt x="3682" y="0"/>
                </a:lnTo>
                <a:cubicBezTo>
                  <a:pt x="3706" y="0"/>
                  <a:pt x="3728" y="11"/>
                  <a:pt x="3744" y="28"/>
                </a:cubicBezTo>
                <a:lnTo>
                  <a:pt x="4104" y="436"/>
                </a:lnTo>
                <a:lnTo>
                  <a:pt x="4042" y="408"/>
                </a:lnTo>
                <a:lnTo>
                  <a:pt x="4402" y="408"/>
                </a:lnTo>
                <a:lnTo>
                  <a:pt x="4762" y="408"/>
                </a:lnTo>
                <a:cubicBezTo>
                  <a:pt x="4777" y="408"/>
                  <a:pt x="4791" y="412"/>
                  <a:pt x="4803" y="419"/>
                </a:cubicBezTo>
                <a:lnTo>
                  <a:pt x="5163" y="623"/>
                </a:lnTo>
                <a:lnTo>
                  <a:pt x="5122" y="612"/>
                </a:lnTo>
                <a:lnTo>
                  <a:pt x="5482" y="612"/>
                </a:lnTo>
                <a:cubicBezTo>
                  <a:pt x="5497" y="612"/>
                  <a:pt x="5511" y="616"/>
                  <a:pt x="5523" y="623"/>
                </a:cubicBezTo>
                <a:lnTo>
                  <a:pt x="5883" y="827"/>
                </a:lnTo>
                <a:lnTo>
                  <a:pt x="5842" y="816"/>
                </a:lnTo>
                <a:lnTo>
                  <a:pt x="6202" y="816"/>
                </a:lnTo>
                <a:cubicBezTo>
                  <a:pt x="6217" y="816"/>
                  <a:pt x="6231" y="820"/>
                  <a:pt x="6243" y="827"/>
                </a:cubicBezTo>
                <a:lnTo>
                  <a:pt x="6603" y="1031"/>
                </a:lnTo>
                <a:lnTo>
                  <a:pt x="6963" y="1235"/>
                </a:lnTo>
                <a:lnTo>
                  <a:pt x="6922" y="1224"/>
                </a:lnTo>
                <a:lnTo>
                  <a:pt x="7282" y="1224"/>
                </a:lnTo>
                <a:cubicBezTo>
                  <a:pt x="7297" y="1224"/>
                  <a:pt x="7311" y="1228"/>
                  <a:pt x="7323" y="1235"/>
                </a:cubicBezTo>
                <a:lnTo>
                  <a:pt x="7683" y="1439"/>
                </a:lnTo>
                <a:lnTo>
                  <a:pt x="7642" y="1428"/>
                </a:lnTo>
                <a:lnTo>
                  <a:pt x="8002" y="1428"/>
                </a:lnTo>
                <a:lnTo>
                  <a:pt x="8362" y="1428"/>
                </a:lnTo>
                <a:lnTo>
                  <a:pt x="8722" y="1428"/>
                </a:lnTo>
                <a:cubicBezTo>
                  <a:pt x="8752" y="1428"/>
                  <a:pt x="8778" y="1444"/>
                  <a:pt x="8793" y="1469"/>
                </a:cubicBezTo>
                <a:lnTo>
                  <a:pt x="9153" y="2081"/>
                </a:lnTo>
                <a:lnTo>
                  <a:pt x="9123" y="2051"/>
                </a:lnTo>
                <a:lnTo>
                  <a:pt x="9483" y="2255"/>
                </a:lnTo>
                <a:lnTo>
                  <a:pt x="9843" y="2459"/>
                </a:lnTo>
                <a:lnTo>
                  <a:pt x="10203" y="2667"/>
                </a:lnTo>
                <a:cubicBezTo>
                  <a:pt x="10211" y="2672"/>
                  <a:pt x="10218" y="2678"/>
                  <a:pt x="10224" y="2684"/>
                </a:cubicBezTo>
                <a:lnTo>
                  <a:pt x="10584" y="3092"/>
                </a:lnTo>
                <a:lnTo>
                  <a:pt x="10522" y="3064"/>
                </a:lnTo>
                <a:lnTo>
                  <a:pt x="10882" y="3064"/>
                </a:lnTo>
                <a:cubicBezTo>
                  <a:pt x="10912" y="3064"/>
                  <a:pt x="10938" y="3080"/>
                  <a:pt x="10953" y="3105"/>
                </a:cubicBezTo>
                <a:lnTo>
                  <a:pt x="11313" y="3717"/>
                </a:lnTo>
                <a:lnTo>
                  <a:pt x="11242" y="3676"/>
                </a:lnTo>
                <a:lnTo>
                  <a:pt x="11602" y="3676"/>
                </a:lnTo>
                <a:cubicBezTo>
                  <a:pt x="11617" y="3676"/>
                  <a:pt x="11631" y="3680"/>
                  <a:pt x="11643" y="3687"/>
                </a:cubicBezTo>
                <a:lnTo>
                  <a:pt x="12003" y="3891"/>
                </a:lnTo>
                <a:lnTo>
                  <a:pt x="12363" y="4095"/>
                </a:lnTo>
                <a:cubicBezTo>
                  <a:pt x="12386" y="4108"/>
                  <a:pt x="12401" y="4132"/>
                  <a:pt x="12404" y="4158"/>
                </a:cubicBezTo>
                <a:lnTo>
                  <a:pt x="12764" y="7830"/>
                </a:lnTo>
                <a:lnTo>
                  <a:pt x="13123" y="10069"/>
                </a:lnTo>
                <a:lnTo>
                  <a:pt x="13042" y="10000"/>
                </a:lnTo>
                <a:lnTo>
                  <a:pt x="13402" y="10000"/>
                </a:lnTo>
                <a:lnTo>
                  <a:pt x="13762" y="10000"/>
                </a:lnTo>
                <a:lnTo>
                  <a:pt x="14122" y="10000"/>
                </a:lnTo>
                <a:lnTo>
                  <a:pt x="14482" y="10000"/>
                </a:lnTo>
                <a:lnTo>
                  <a:pt x="14842" y="10000"/>
                </a:lnTo>
                <a:lnTo>
                  <a:pt x="15202" y="10000"/>
                </a:lnTo>
                <a:lnTo>
                  <a:pt x="15562" y="10000"/>
                </a:lnTo>
                <a:lnTo>
                  <a:pt x="15922" y="10000"/>
                </a:lnTo>
                <a:lnTo>
                  <a:pt x="16282" y="10000"/>
                </a:lnTo>
                <a:lnTo>
                  <a:pt x="16642" y="10000"/>
                </a:lnTo>
                <a:lnTo>
                  <a:pt x="17002" y="10000"/>
                </a:lnTo>
                <a:lnTo>
                  <a:pt x="17362" y="10000"/>
                </a:lnTo>
                <a:lnTo>
                  <a:pt x="17722" y="10000"/>
                </a:lnTo>
                <a:lnTo>
                  <a:pt x="18082" y="10000"/>
                </a:lnTo>
                <a:lnTo>
                  <a:pt x="18442" y="10000"/>
                </a:lnTo>
                <a:lnTo>
                  <a:pt x="18802" y="10000"/>
                </a:lnTo>
                <a:lnTo>
                  <a:pt x="19162" y="10000"/>
                </a:lnTo>
                <a:lnTo>
                  <a:pt x="19522" y="10000"/>
                </a:lnTo>
                <a:cubicBezTo>
                  <a:pt x="19568" y="10000"/>
                  <a:pt x="19604" y="10037"/>
                  <a:pt x="19604" y="10082"/>
                </a:cubicBezTo>
                <a:cubicBezTo>
                  <a:pt x="19604" y="10128"/>
                  <a:pt x="19568" y="10164"/>
                  <a:pt x="19522" y="10164"/>
                </a:cubicBezTo>
                <a:lnTo>
                  <a:pt x="19162" y="10164"/>
                </a:lnTo>
                <a:lnTo>
                  <a:pt x="18802" y="10164"/>
                </a:lnTo>
                <a:lnTo>
                  <a:pt x="18442" y="10164"/>
                </a:lnTo>
                <a:lnTo>
                  <a:pt x="18082" y="10164"/>
                </a:lnTo>
                <a:lnTo>
                  <a:pt x="17722" y="10164"/>
                </a:lnTo>
                <a:lnTo>
                  <a:pt x="17362" y="10164"/>
                </a:lnTo>
                <a:lnTo>
                  <a:pt x="17002" y="10164"/>
                </a:lnTo>
                <a:lnTo>
                  <a:pt x="16642" y="10164"/>
                </a:lnTo>
                <a:lnTo>
                  <a:pt x="16282" y="10164"/>
                </a:lnTo>
                <a:lnTo>
                  <a:pt x="15922" y="10164"/>
                </a:lnTo>
                <a:lnTo>
                  <a:pt x="15562" y="10164"/>
                </a:lnTo>
                <a:lnTo>
                  <a:pt x="15202" y="10164"/>
                </a:lnTo>
                <a:lnTo>
                  <a:pt x="14842" y="10164"/>
                </a:lnTo>
                <a:lnTo>
                  <a:pt x="14482" y="10164"/>
                </a:lnTo>
                <a:lnTo>
                  <a:pt x="14122" y="10164"/>
                </a:lnTo>
                <a:lnTo>
                  <a:pt x="13762" y="10164"/>
                </a:lnTo>
                <a:lnTo>
                  <a:pt x="13402" y="10164"/>
                </a:lnTo>
                <a:lnTo>
                  <a:pt x="13042" y="10164"/>
                </a:lnTo>
                <a:cubicBezTo>
                  <a:pt x="13002" y="10164"/>
                  <a:pt x="12968" y="10135"/>
                  <a:pt x="12962" y="10095"/>
                </a:cubicBezTo>
                <a:lnTo>
                  <a:pt x="12601" y="7846"/>
                </a:lnTo>
                <a:lnTo>
                  <a:pt x="12241" y="4174"/>
                </a:lnTo>
                <a:lnTo>
                  <a:pt x="12282" y="4238"/>
                </a:lnTo>
                <a:lnTo>
                  <a:pt x="11922" y="4034"/>
                </a:lnTo>
                <a:lnTo>
                  <a:pt x="11562" y="3830"/>
                </a:lnTo>
                <a:lnTo>
                  <a:pt x="11602" y="3840"/>
                </a:lnTo>
                <a:lnTo>
                  <a:pt x="11242" y="3840"/>
                </a:lnTo>
                <a:cubicBezTo>
                  <a:pt x="11213" y="3840"/>
                  <a:pt x="11187" y="3825"/>
                  <a:pt x="11172" y="3800"/>
                </a:cubicBezTo>
                <a:lnTo>
                  <a:pt x="10812" y="3188"/>
                </a:lnTo>
                <a:lnTo>
                  <a:pt x="10882" y="3228"/>
                </a:lnTo>
                <a:lnTo>
                  <a:pt x="10522" y="3228"/>
                </a:lnTo>
                <a:cubicBezTo>
                  <a:pt x="10499" y="3228"/>
                  <a:pt x="10477" y="3218"/>
                  <a:pt x="10461" y="3201"/>
                </a:cubicBezTo>
                <a:lnTo>
                  <a:pt x="10101" y="2793"/>
                </a:lnTo>
                <a:lnTo>
                  <a:pt x="10121" y="2809"/>
                </a:lnTo>
                <a:lnTo>
                  <a:pt x="9762" y="2602"/>
                </a:lnTo>
                <a:lnTo>
                  <a:pt x="9402" y="2398"/>
                </a:lnTo>
                <a:lnTo>
                  <a:pt x="9042" y="2194"/>
                </a:lnTo>
                <a:cubicBezTo>
                  <a:pt x="9030" y="2187"/>
                  <a:pt x="9019" y="2176"/>
                  <a:pt x="9012" y="2164"/>
                </a:cubicBezTo>
                <a:lnTo>
                  <a:pt x="8652" y="1552"/>
                </a:lnTo>
                <a:lnTo>
                  <a:pt x="8722" y="1592"/>
                </a:lnTo>
                <a:lnTo>
                  <a:pt x="8362" y="1592"/>
                </a:lnTo>
                <a:lnTo>
                  <a:pt x="8002" y="1592"/>
                </a:lnTo>
                <a:lnTo>
                  <a:pt x="7642" y="1592"/>
                </a:lnTo>
                <a:cubicBezTo>
                  <a:pt x="7628" y="1592"/>
                  <a:pt x="7614" y="1589"/>
                  <a:pt x="7602" y="1582"/>
                </a:cubicBezTo>
                <a:lnTo>
                  <a:pt x="7242" y="1378"/>
                </a:lnTo>
                <a:lnTo>
                  <a:pt x="7282" y="1388"/>
                </a:lnTo>
                <a:lnTo>
                  <a:pt x="6922" y="1388"/>
                </a:lnTo>
                <a:cubicBezTo>
                  <a:pt x="6908" y="1388"/>
                  <a:pt x="6894" y="1385"/>
                  <a:pt x="6882" y="1378"/>
                </a:cubicBezTo>
                <a:lnTo>
                  <a:pt x="6522" y="1174"/>
                </a:lnTo>
                <a:lnTo>
                  <a:pt x="6162" y="970"/>
                </a:lnTo>
                <a:lnTo>
                  <a:pt x="6202" y="980"/>
                </a:lnTo>
                <a:lnTo>
                  <a:pt x="5842" y="980"/>
                </a:lnTo>
                <a:cubicBezTo>
                  <a:pt x="5828" y="980"/>
                  <a:pt x="5814" y="977"/>
                  <a:pt x="5802" y="970"/>
                </a:cubicBezTo>
                <a:lnTo>
                  <a:pt x="5442" y="766"/>
                </a:lnTo>
                <a:lnTo>
                  <a:pt x="5482" y="776"/>
                </a:lnTo>
                <a:lnTo>
                  <a:pt x="5122" y="776"/>
                </a:lnTo>
                <a:cubicBezTo>
                  <a:pt x="5108" y="776"/>
                  <a:pt x="5094" y="773"/>
                  <a:pt x="5082" y="766"/>
                </a:cubicBezTo>
                <a:lnTo>
                  <a:pt x="4722" y="562"/>
                </a:lnTo>
                <a:lnTo>
                  <a:pt x="4762" y="572"/>
                </a:lnTo>
                <a:lnTo>
                  <a:pt x="4402" y="572"/>
                </a:lnTo>
                <a:lnTo>
                  <a:pt x="4042" y="572"/>
                </a:lnTo>
                <a:cubicBezTo>
                  <a:pt x="4019" y="572"/>
                  <a:pt x="3997" y="562"/>
                  <a:pt x="3981" y="545"/>
                </a:cubicBezTo>
                <a:lnTo>
                  <a:pt x="3621" y="137"/>
                </a:lnTo>
                <a:lnTo>
                  <a:pt x="3682" y="164"/>
                </a:lnTo>
                <a:lnTo>
                  <a:pt x="3322" y="164"/>
                </a:lnTo>
                <a:lnTo>
                  <a:pt x="2962" y="164"/>
                </a:lnTo>
                <a:lnTo>
                  <a:pt x="2602" y="164"/>
                </a:lnTo>
                <a:lnTo>
                  <a:pt x="2242" y="164"/>
                </a:lnTo>
                <a:lnTo>
                  <a:pt x="1882" y="164"/>
                </a:lnTo>
                <a:lnTo>
                  <a:pt x="1522" y="164"/>
                </a:lnTo>
                <a:lnTo>
                  <a:pt x="1162" y="164"/>
                </a:lnTo>
                <a:lnTo>
                  <a:pt x="802" y="164"/>
                </a:lnTo>
                <a:lnTo>
                  <a:pt x="442" y="164"/>
                </a:lnTo>
                <a:lnTo>
                  <a:pt x="82" y="164"/>
                </a:lnTo>
                <a:cubicBezTo>
                  <a:pt x="37" y="164"/>
                  <a:pt x="0" y="128"/>
                  <a:pt x="0" y="82"/>
                </a:cubicBezTo>
                <a:cubicBezTo>
                  <a:pt x="0" y="37"/>
                  <a:pt x="37" y="0"/>
                  <a:pt x="82" y="0"/>
                </a:cubicBezTo>
                <a:close/>
              </a:path>
            </a:pathLst>
          </a:custGeom>
          <a:solidFill>
            <a:srgbClr val="FF0000"/>
          </a:solidFill>
          <a:ln w="1588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668806" y="2225067"/>
            <a:ext cx="8074073" cy="3179170"/>
          </a:xfrm>
          <a:custGeom>
            <a:avLst/>
            <a:gdLst>
              <a:gd name="T0" fmla="*/ 802 w 19604"/>
              <a:gd name="T1" fmla="*/ 0 h 10164"/>
              <a:gd name="T2" fmla="*/ 1882 w 19604"/>
              <a:gd name="T3" fmla="*/ 0 h 10164"/>
              <a:gd name="T4" fmla="*/ 2962 w 19604"/>
              <a:gd name="T5" fmla="*/ 0 h 10164"/>
              <a:gd name="T6" fmla="*/ 3744 w 19604"/>
              <a:gd name="T7" fmla="*/ 28 h 10164"/>
              <a:gd name="T8" fmla="*/ 4402 w 19604"/>
              <a:gd name="T9" fmla="*/ 408 h 10164"/>
              <a:gd name="T10" fmla="*/ 5163 w 19604"/>
              <a:gd name="T11" fmla="*/ 623 h 10164"/>
              <a:gd name="T12" fmla="*/ 5523 w 19604"/>
              <a:gd name="T13" fmla="*/ 623 h 10164"/>
              <a:gd name="T14" fmla="*/ 6202 w 19604"/>
              <a:gd name="T15" fmla="*/ 816 h 10164"/>
              <a:gd name="T16" fmla="*/ 6963 w 19604"/>
              <a:gd name="T17" fmla="*/ 1235 h 10164"/>
              <a:gd name="T18" fmla="*/ 7323 w 19604"/>
              <a:gd name="T19" fmla="*/ 1235 h 10164"/>
              <a:gd name="T20" fmla="*/ 8002 w 19604"/>
              <a:gd name="T21" fmla="*/ 1428 h 10164"/>
              <a:gd name="T22" fmla="*/ 8793 w 19604"/>
              <a:gd name="T23" fmla="*/ 1469 h 10164"/>
              <a:gd name="T24" fmla="*/ 9483 w 19604"/>
              <a:gd name="T25" fmla="*/ 2255 h 10164"/>
              <a:gd name="T26" fmla="*/ 10224 w 19604"/>
              <a:gd name="T27" fmla="*/ 2684 h 10164"/>
              <a:gd name="T28" fmla="*/ 10882 w 19604"/>
              <a:gd name="T29" fmla="*/ 3064 h 10164"/>
              <a:gd name="T30" fmla="*/ 11242 w 19604"/>
              <a:gd name="T31" fmla="*/ 3676 h 10164"/>
              <a:gd name="T32" fmla="*/ 12003 w 19604"/>
              <a:gd name="T33" fmla="*/ 3891 h 10164"/>
              <a:gd name="T34" fmla="*/ 12682 w 19604"/>
              <a:gd name="T35" fmla="*/ 3880 h 10164"/>
              <a:gd name="T36" fmla="*/ 13762 w 19604"/>
              <a:gd name="T37" fmla="*/ 3880 h 10164"/>
              <a:gd name="T38" fmla="*/ 14842 w 19604"/>
              <a:gd name="T39" fmla="*/ 3880 h 10164"/>
              <a:gd name="T40" fmla="*/ 15603 w 19604"/>
              <a:gd name="T41" fmla="*/ 3891 h 10164"/>
              <a:gd name="T42" fmla="*/ 16364 w 19604"/>
              <a:gd name="T43" fmla="*/ 7830 h 10164"/>
              <a:gd name="T44" fmla="*/ 17002 w 19604"/>
              <a:gd name="T45" fmla="*/ 10000 h 10164"/>
              <a:gd name="T46" fmla="*/ 18082 w 19604"/>
              <a:gd name="T47" fmla="*/ 10000 h 10164"/>
              <a:gd name="T48" fmla="*/ 19162 w 19604"/>
              <a:gd name="T49" fmla="*/ 10000 h 10164"/>
              <a:gd name="T50" fmla="*/ 19522 w 19604"/>
              <a:gd name="T51" fmla="*/ 10164 h 10164"/>
              <a:gd name="T52" fmla="*/ 18442 w 19604"/>
              <a:gd name="T53" fmla="*/ 10164 h 10164"/>
              <a:gd name="T54" fmla="*/ 17362 w 19604"/>
              <a:gd name="T55" fmla="*/ 10164 h 10164"/>
              <a:gd name="T56" fmla="*/ 16562 w 19604"/>
              <a:gd name="T57" fmla="*/ 10095 h 10164"/>
              <a:gd name="T58" fmla="*/ 15882 w 19604"/>
              <a:gd name="T59" fmla="*/ 4238 h 10164"/>
              <a:gd name="T60" fmla="*/ 15202 w 19604"/>
              <a:gd name="T61" fmla="*/ 4044 h 10164"/>
              <a:gd name="T62" fmla="*/ 14122 w 19604"/>
              <a:gd name="T63" fmla="*/ 4044 h 10164"/>
              <a:gd name="T64" fmla="*/ 13042 w 19604"/>
              <a:gd name="T65" fmla="*/ 4044 h 10164"/>
              <a:gd name="T66" fmla="*/ 11962 w 19604"/>
              <a:gd name="T67" fmla="*/ 4044 h 10164"/>
              <a:gd name="T68" fmla="*/ 11602 w 19604"/>
              <a:gd name="T69" fmla="*/ 3840 h 10164"/>
              <a:gd name="T70" fmla="*/ 10812 w 19604"/>
              <a:gd name="T71" fmla="*/ 3188 h 10164"/>
              <a:gd name="T72" fmla="*/ 10461 w 19604"/>
              <a:gd name="T73" fmla="*/ 3201 h 10164"/>
              <a:gd name="T74" fmla="*/ 9762 w 19604"/>
              <a:gd name="T75" fmla="*/ 2602 h 10164"/>
              <a:gd name="T76" fmla="*/ 9012 w 19604"/>
              <a:gd name="T77" fmla="*/ 2164 h 10164"/>
              <a:gd name="T78" fmla="*/ 8362 w 19604"/>
              <a:gd name="T79" fmla="*/ 1592 h 10164"/>
              <a:gd name="T80" fmla="*/ 7602 w 19604"/>
              <a:gd name="T81" fmla="*/ 1582 h 10164"/>
              <a:gd name="T82" fmla="*/ 6922 w 19604"/>
              <a:gd name="T83" fmla="*/ 1388 h 10164"/>
              <a:gd name="T84" fmla="*/ 6162 w 19604"/>
              <a:gd name="T85" fmla="*/ 970 h 10164"/>
              <a:gd name="T86" fmla="*/ 5802 w 19604"/>
              <a:gd name="T87" fmla="*/ 970 h 10164"/>
              <a:gd name="T88" fmla="*/ 5122 w 19604"/>
              <a:gd name="T89" fmla="*/ 776 h 10164"/>
              <a:gd name="T90" fmla="*/ 4762 w 19604"/>
              <a:gd name="T91" fmla="*/ 572 h 10164"/>
              <a:gd name="T92" fmla="*/ 3981 w 19604"/>
              <a:gd name="T93" fmla="*/ 545 h 10164"/>
              <a:gd name="T94" fmla="*/ 3322 w 19604"/>
              <a:gd name="T95" fmla="*/ 164 h 10164"/>
              <a:gd name="T96" fmla="*/ 2242 w 19604"/>
              <a:gd name="T97" fmla="*/ 164 h 10164"/>
              <a:gd name="T98" fmla="*/ 1162 w 19604"/>
              <a:gd name="T99" fmla="*/ 164 h 10164"/>
              <a:gd name="T100" fmla="*/ 82 w 19604"/>
              <a:gd name="T101" fmla="*/ 164 h 10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604" h="10164">
                <a:moveTo>
                  <a:pt x="82" y="0"/>
                </a:moveTo>
                <a:lnTo>
                  <a:pt x="442" y="0"/>
                </a:lnTo>
                <a:lnTo>
                  <a:pt x="802" y="0"/>
                </a:lnTo>
                <a:lnTo>
                  <a:pt x="1162" y="0"/>
                </a:lnTo>
                <a:lnTo>
                  <a:pt x="1522" y="0"/>
                </a:lnTo>
                <a:lnTo>
                  <a:pt x="1882" y="0"/>
                </a:lnTo>
                <a:lnTo>
                  <a:pt x="2242" y="0"/>
                </a:lnTo>
                <a:lnTo>
                  <a:pt x="2602" y="0"/>
                </a:lnTo>
                <a:lnTo>
                  <a:pt x="2962" y="0"/>
                </a:lnTo>
                <a:lnTo>
                  <a:pt x="3322" y="0"/>
                </a:lnTo>
                <a:lnTo>
                  <a:pt x="3682" y="0"/>
                </a:lnTo>
                <a:cubicBezTo>
                  <a:pt x="3706" y="0"/>
                  <a:pt x="3728" y="11"/>
                  <a:pt x="3744" y="28"/>
                </a:cubicBezTo>
                <a:lnTo>
                  <a:pt x="4104" y="436"/>
                </a:lnTo>
                <a:lnTo>
                  <a:pt x="4042" y="408"/>
                </a:lnTo>
                <a:lnTo>
                  <a:pt x="4402" y="408"/>
                </a:lnTo>
                <a:lnTo>
                  <a:pt x="4762" y="408"/>
                </a:lnTo>
                <a:cubicBezTo>
                  <a:pt x="4777" y="408"/>
                  <a:pt x="4791" y="412"/>
                  <a:pt x="4803" y="419"/>
                </a:cubicBezTo>
                <a:lnTo>
                  <a:pt x="5163" y="623"/>
                </a:lnTo>
                <a:lnTo>
                  <a:pt x="5122" y="612"/>
                </a:lnTo>
                <a:lnTo>
                  <a:pt x="5482" y="612"/>
                </a:lnTo>
                <a:cubicBezTo>
                  <a:pt x="5497" y="612"/>
                  <a:pt x="5511" y="616"/>
                  <a:pt x="5523" y="623"/>
                </a:cubicBezTo>
                <a:lnTo>
                  <a:pt x="5883" y="827"/>
                </a:lnTo>
                <a:lnTo>
                  <a:pt x="5842" y="816"/>
                </a:lnTo>
                <a:lnTo>
                  <a:pt x="6202" y="816"/>
                </a:lnTo>
                <a:cubicBezTo>
                  <a:pt x="6217" y="816"/>
                  <a:pt x="6231" y="820"/>
                  <a:pt x="6243" y="827"/>
                </a:cubicBezTo>
                <a:lnTo>
                  <a:pt x="6603" y="1031"/>
                </a:lnTo>
                <a:lnTo>
                  <a:pt x="6963" y="1235"/>
                </a:lnTo>
                <a:lnTo>
                  <a:pt x="6922" y="1224"/>
                </a:lnTo>
                <a:lnTo>
                  <a:pt x="7282" y="1224"/>
                </a:lnTo>
                <a:cubicBezTo>
                  <a:pt x="7297" y="1224"/>
                  <a:pt x="7311" y="1228"/>
                  <a:pt x="7323" y="1235"/>
                </a:cubicBezTo>
                <a:lnTo>
                  <a:pt x="7683" y="1439"/>
                </a:lnTo>
                <a:lnTo>
                  <a:pt x="7642" y="1428"/>
                </a:lnTo>
                <a:lnTo>
                  <a:pt x="8002" y="1428"/>
                </a:lnTo>
                <a:lnTo>
                  <a:pt x="8362" y="1428"/>
                </a:lnTo>
                <a:lnTo>
                  <a:pt x="8722" y="1428"/>
                </a:lnTo>
                <a:cubicBezTo>
                  <a:pt x="8752" y="1428"/>
                  <a:pt x="8778" y="1444"/>
                  <a:pt x="8793" y="1469"/>
                </a:cubicBezTo>
                <a:lnTo>
                  <a:pt x="9153" y="2081"/>
                </a:lnTo>
                <a:lnTo>
                  <a:pt x="9123" y="2051"/>
                </a:lnTo>
                <a:lnTo>
                  <a:pt x="9483" y="2255"/>
                </a:lnTo>
                <a:lnTo>
                  <a:pt x="9843" y="2459"/>
                </a:lnTo>
                <a:lnTo>
                  <a:pt x="10203" y="2667"/>
                </a:lnTo>
                <a:cubicBezTo>
                  <a:pt x="10211" y="2672"/>
                  <a:pt x="10218" y="2678"/>
                  <a:pt x="10224" y="2684"/>
                </a:cubicBezTo>
                <a:lnTo>
                  <a:pt x="10584" y="3092"/>
                </a:lnTo>
                <a:lnTo>
                  <a:pt x="10522" y="3064"/>
                </a:lnTo>
                <a:lnTo>
                  <a:pt x="10882" y="3064"/>
                </a:lnTo>
                <a:cubicBezTo>
                  <a:pt x="10912" y="3064"/>
                  <a:pt x="10938" y="3080"/>
                  <a:pt x="10953" y="3105"/>
                </a:cubicBezTo>
                <a:lnTo>
                  <a:pt x="11313" y="3717"/>
                </a:lnTo>
                <a:lnTo>
                  <a:pt x="11242" y="3676"/>
                </a:lnTo>
                <a:lnTo>
                  <a:pt x="11602" y="3676"/>
                </a:lnTo>
                <a:cubicBezTo>
                  <a:pt x="11617" y="3676"/>
                  <a:pt x="11631" y="3680"/>
                  <a:pt x="11643" y="3687"/>
                </a:cubicBezTo>
                <a:lnTo>
                  <a:pt x="12003" y="3891"/>
                </a:lnTo>
                <a:lnTo>
                  <a:pt x="11962" y="3880"/>
                </a:lnTo>
                <a:lnTo>
                  <a:pt x="12322" y="3880"/>
                </a:lnTo>
                <a:lnTo>
                  <a:pt x="12682" y="3880"/>
                </a:lnTo>
                <a:lnTo>
                  <a:pt x="13042" y="3880"/>
                </a:lnTo>
                <a:lnTo>
                  <a:pt x="13402" y="3880"/>
                </a:lnTo>
                <a:lnTo>
                  <a:pt x="13762" y="3880"/>
                </a:lnTo>
                <a:lnTo>
                  <a:pt x="14122" y="3880"/>
                </a:lnTo>
                <a:lnTo>
                  <a:pt x="14482" y="3880"/>
                </a:lnTo>
                <a:lnTo>
                  <a:pt x="14842" y="3880"/>
                </a:lnTo>
                <a:lnTo>
                  <a:pt x="15202" y="3880"/>
                </a:lnTo>
                <a:lnTo>
                  <a:pt x="15562" y="3880"/>
                </a:lnTo>
                <a:cubicBezTo>
                  <a:pt x="15577" y="3880"/>
                  <a:pt x="15591" y="3884"/>
                  <a:pt x="15603" y="3891"/>
                </a:cubicBezTo>
                <a:lnTo>
                  <a:pt x="15963" y="4095"/>
                </a:lnTo>
                <a:cubicBezTo>
                  <a:pt x="15986" y="4108"/>
                  <a:pt x="16001" y="4132"/>
                  <a:pt x="16004" y="4158"/>
                </a:cubicBezTo>
                <a:lnTo>
                  <a:pt x="16364" y="7830"/>
                </a:lnTo>
                <a:lnTo>
                  <a:pt x="16723" y="10069"/>
                </a:lnTo>
                <a:lnTo>
                  <a:pt x="16642" y="10000"/>
                </a:lnTo>
                <a:lnTo>
                  <a:pt x="17002" y="10000"/>
                </a:lnTo>
                <a:lnTo>
                  <a:pt x="17362" y="10000"/>
                </a:lnTo>
                <a:lnTo>
                  <a:pt x="17722" y="10000"/>
                </a:lnTo>
                <a:lnTo>
                  <a:pt x="18082" y="10000"/>
                </a:lnTo>
                <a:lnTo>
                  <a:pt x="18442" y="10000"/>
                </a:lnTo>
                <a:lnTo>
                  <a:pt x="18802" y="10000"/>
                </a:lnTo>
                <a:lnTo>
                  <a:pt x="19162" y="10000"/>
                </a:lnTo>
                <a:lnTo>
                  <a:pt x="19522" y="10000"/>
                </a:lnTo>
                <a:cubicBezTo>
                  <a:pt x="19568" y="10000"/>
                  <a:pt x="19604" y="10037"/>
                  <a:pt x="19604" y="10082"/>
                </a:cubicBezTo>
                <a:cubicBezTo>
                  <a:pt x="19604" y="10128"/>
                  <a:pt x="19568" y="10164"/>
                  <a:pt x="19522" y="10164"/>
                </a:cubicBezTo>
                <a:lnTo>
                  <a:pt x="19162" y="10164"/>
                </a:lnTo>
                <a:lnTo>
                  <a:pt x="18802" y="10164"/>
                </a:lnTo>
                <a:lnTo>
                  <a:pt x="18442" y="10164"/>
                </a:lnTo>
                <a:lnTo>
                  <a:pt x="18082" y="10164"/>
                </a:lnTo>
                <a:lnTo>
                  <a:pt x="17722" y="10164"/>
                </a:lnTo>
                <a:lnTo>
                  <a:pt x="17362" y="10164"/>
                </a:lnTo>
                <a:lnTo>
                  <a:pt x="17002" y="10164"/>
                </a:lnTo>
                <a:lnTo>
                  <a:pt x="16642" y="10164"/>
                </a:lnTo>
                <a:cubicBezTo>
                  <a:pt x="16602" y="10164"/>
                  <a:pt x="16568" y="10135"/>
                  <a:pt x="16562" y="10095"/>
                </a:cubicBezTo>
                <a:lnTo>
                  <a:pt x="16201" y="7846"/>
                </a:lnTo>
                <a:lnTo>
                  <a:pt x="15841" y="4174"/>
                </a:lnTo>
                <a:lnTo>
                  <a:pt x="15882" y="4238"/>
                </a:lnTo>
                <a:lnTo>
                  <a:pt x="15522" y="4034"/>
                </a:lnTo>
                <a:lnTo>
                  <a:pt x="15562" y="4044"/>
                </a:lnTo>
                <a:lnTo>
                  <a:pt x="15202" y="4044"/>
                </a:lnTo>
                <a:lnTo>
                  <a:pt x="14842" y="4044"/>
                </a:lnTo>
                <a:lnTo>
                  <a:pt x="14482" y="4044"/>
                </a:lnTo>
                <a:lnTo>
                  <a:pt x="14122" y="4044"/>
                </a:lnTo>
                <a:lnTo>
                  <a:pt x="13762" y="4044"/>
                </a:lnTo>
                <a:lnTo>
                  <a:pt x="13402" y="4044"/>
                </a:lnTo>
                <a:lnTo>
                  <a:pt x="13042" y="4044"/>
                </a:lnTo>
                <a:lnTo>
                  <a:pt x="12682" y="4044"/>
                </a:lnTo>
                <a:lnTo>
                  <a:pt x="12322" y="4044"/>
                </a:lnTo>
                <a:lnTo>
                  <a:pt x="11962" y="4044"/>
                </a:lnTo>
                <a:cubicBezTo>
                  <a:pt x="11948" y="4044"/>
                  <a:pt x="11934" y="4041"/>
                  <a:pt x="11922" y="4034"/>
                </a:cubicBezTo>
                <a:lnTo>
                  <a:pt x="11562" y="3830"/>
                </a:lnTo>
                <a:lnTo>
                  <a:pt x="11602" y="3840"/>
                </a:lnTo>
                <a:lnTo>
                  <a:pt x="11242" y="3840"/>
                </a:lnTo>
                <a:cubicBezTo>
                  <a:pt x="11213" y="3840"/>
                  <a:pt x="11187" y="3825"/>
                  <a:pt x="11172" y="3800"/>
                </a:cubicBezTo>
                <a:lnTo>
                  <a:pt x="10812" y="3188"/>
                </a:lnTo>
                <a:lnTo>
                  <a:pt x="10882" y="3228"/>
                </a:lnTo>
                <a:lnTo>
                  <a:pt x="10522" y="3228"/>
                </a:lnTo>
                <a:cubicBezTo>
                  <a:pt x="10499" y="3228"/>
                  <a:pt x="10477" y="3218"/>
                  <a:pt x="10461" y="3201"/>
                </a:cubicBezTo>
                <a:lnTo>
                  <a:pt x="10101" y="2793"/>
                </a:lnTo>
                <a:lnTo>
                  <a:pt x="10121" y="2809"/>
                </a:lnTo>
                <a:lnTo>
                  <a:pt x="9762" y="2602"/>
                </a:lnTo>
                <a:lnTo>
                  <a:pt x="9402" y="2398"/>
                </a:lnTo>
                <a:lnTo>
                  <a:pt x="9042" y="2194"/>
                </a:lnTo>
                <a:cubicBezTo>
                  <a:pt x="9030" y="2187"/>
                  <a:pt x="9019" y="2176"/>
                  <a:pt x="9012" y="2164"/>
                </a:cubicBezTo>
                <a:lnTo>
                  <a:pt x="8652" y="1552"/>
                </a:lnTo>
                <a:lnTo>
                  <a:pt x="8722" y="1592"/>
                </a:lnTo>
                <a:lnTo>
                  <a:pt x="8362" y="1592"/>
                </a:lnTo>
                <a:lnTo>
                  <a:pt x="8002" y="1592"/>
                </a:lnTo>
                <a:lnTo>
                  <a:pt x="7642" y="1592"/>
                </a:lnTo>
                <a:cubicBezTo>
                  <a:pt x="7628" y="1592"/>
                  <a:pt x="7614" y="1589"/>
                  <a:pt x="7602" y="1582"/>
                </a:cubicBezTo>
                <a:lnTo>
                  <a:pt x="7242" y="1378"/>
                </a:lnTo>
                <a:lnTo>
                  <a:pt x="7282" y="1388"/>
                </a:lnTo>
                <a:lnTo>
                  <a:pt x="6922" y="1388"/>
                </a:lnTo>
                <a:cubicBezTo>
                  <a:pt x="6908" y="1388"/>
                  <a:pt x="6894" y="1385"/>
                  <a:pt x="6882" y="1378"/>
                </a:cubicBezTo>
                <a:lnTo>
                  <a:pt x="6522" y="1174"/>
                </a:lnTo>
                <a:lnTo>
                  <a:pt x="6162" y="970"/>
                </a:lnTo>
                <a:lnTo>
                  <a:pt x="6202" y="980"/>
                </a:lnTo>
                <a:lnTo>
                  <a:pt x="5842" y="980"/>
                </a:lnTo>
                <a:cubicBezTo>
                  <a:pt x="5828" y="980"/>
                  <a:pt x="5814" y="977"/>
                  <a:pt x="5802" y="970"/>
                </a:cubicBezTo>
                <a:lnTo>
                  <a:pt x="5442" y="766"/>
                </a:lnTo>
                <a:lnTo>
                  <a:pt x="5482" y="776"/>
                </a:lnTo>
                <a:lnTo>
                  <a:pt x="5122" y="776"/>
                </a:lnTo>
                <a:cubicBezTo>
                  <a:pt x="5108" y="776"/>
                  <a:pt x="5094" y="773"/>
                  <a:pt x="5082" y="766"/>
                </a:cubicBezTo>
                <a:lnTo>
                  <a:pt x="4722" y="562"/>
                </a:lnTo>
                <a:lnTo>
                  <a:pt x="4762" y="572"/>
                </a:lnTo>
                <a:lnTo>
                  <a:pt x="4402" y="572"/>
                </a:lnTo>
                <a:lnTo>
                  <a:pt x="4042" y="572"/>
                </a:lnTo>
                <a:cubicBezTo>
                  <a:pt x="4019" y="572"/>
                  <a:pt x="3997" y="562"/>
                  <a:pt x="3981" y="545"/>
                </a:cubicBezTo>
                <a:lnTo>
                  <a:pt x="3621" y="137"/>
                </a:lnTo>
                <a:lnTo>
                  <a:pt x="3682" y="164"/>
                </a:lnTo>
                <a:lnTo>
                  <a:pt x="3322" y="164"/>
                </a:lnTo>
                <a:lnTo>
                  <a:pt x="2962" y="164"/>
                </a:lnTo>
                <a:lnTo>
                  <a:pt x="2602" y="164"/>
                </a:lnTo>
                <a:lnTo>
                  <a:pt x="2242" y="164"/>
                </a:lnTo>
                <a:lnTo>
                  <a:pt x="1882" y="164"/>
                </a:lnTo>
                <a:lnTo>
                  <a:pt x="1522" y="164"/>
                </a:lnTo>
                <a:lnTo>
                  <a:pt x="1162" y="164"/>
                </a:lnTo>
                <a:lnTo>
                  <a:pt x="802" y="164"/>
                </a:lnTo>
                <a:lnTo>
                  <a:pt x="442" y="164"/>
                </a:lnTo>
                <a:lnTo>
                  <a:pt x="82" y="164"/>
                </a:lnTo>
                <a:cubicBezTo>
                  <a:pt x="37" y="164"/>
                  <a:pt x="0" y="128"/>
                  <a:pt x="0" y="82"/>
                </a:cubicBezTo>
                <a:cubicBezTo>
                  <a:pt x="0" y="37"/>
                  <a:pt x="37" y="0"/>
                  <a:pt x="82" y="0"/>
                </a:cubicBezTo>
                <a:close/>
              </a:path>
            </a:pathLst>
          </a:custGeom>
          <a:solidFill>
            <a:srgbClr val="98B954"/>
          </a:solidFill>
          <a:ln w="1588" cap="flat">
            <a:solidFill>
              <a:srgbClr val="98B95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7164288" y="2163715"/>
            <a:ext cx="0" cy="32140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5724128" y="2163715"/>
            <a:ext cx="0" cy="32140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4283968" y="2163715"/>
            <a:ext cx="0" cy="32140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3829463" y="1772768"/>
            <a:ext cx="95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20:00</a:t>
            </a:r>
            <a:endParaRPr kumimoji="1" lang="ja-JP" altLang="ja-JP" sz="48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Rectangle 91"/>
          <p:cNvSpPr>
            <a:spLocks noChangeArrowheads="1"/>
          </p:cNvSpPr>
          <p:nvPr/>
        </p:nvSpPr>
        <p:spPr bwMode="auto">
          <a:xfrm>
            <a:off x="5358201" y="1772768"/>
            <a:ext cx="95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:00</a:t>
            </a:r>
            <a:endParaRPr kumimoji="1" lang="ja-JP" altLang="ja-JP" sz="48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Rectangle 93"/>
          <p:cNvSpPr>
            <a:spLocks noChangeArrowheads="1"/>
          </p:cNvSpPr>
          <p:nvPr/>
        </p:nvSpPr>
        <p:spPr bwMode="auto">
          <a:xfrm>
            <a:off x="6804413" y="1772768"/>
            <a:ext cx="95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:00</a:t>
            </a:r>
            <a:endParaRPr kumimoji="1" lang="ja-JP" altLang="ja-JP" sz="48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flipH="1">
            <a:off x="5862168" y="1310831"/>
            <a:ext cx="6012" cy="49372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7308380" y="1291204"/>
            <a:ext cx="12896" cy="51335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4283968" y="1310831"/>
            <a:ext cx="6012" cy="49372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372870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4.10 Application  “Emotional modeling”(5)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2469" y="899270"/>
            <a:ext cx="853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If the head manager </a:t>
            </a:r>
            <a:r>
              <a:rPr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is absent </a:t>
            </a:r>
            <a:endParaRPr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Freeform 73"/>
          <p:cNvSpPr>
            <a:spLocks noEditPoints="1"/>
          </p:cNvSpPr>
          <p:nvPr/>
        </p:nvSpPr>
        <p:spPr bwMode="auto">
          <a:xfrm>
            <a:off x="658813" y="2158953"/>
            <a:ext cx="7953375" cy="2608263"/>
          </a:xfrm>
          <a:custGeom>
            <a:avLst/>
            <a:gdLst>
              <a:gd name="T0" fmla="*/ 0 w 5010"/>
              <a:gd name="T1" fmla="*/ 1637 h 1643"/>
              <a:gd name="T2" fmla="*/ 5010 w 5010"/>
              <a:gd name="T3" fmla="*/ 1637 h 1643"/>
              <a:gd name="T4" fmla="*/ 5010 w 5010"/>
              <a:gd name="T5" fmla="*/ 1643 h 1643"/>
              <a:gd name="T6" fmla="*/ 0 w 5010"/>
              <a:gd name="T7" fmla="*/ 1643 h 1643"/>
              <a:gd name="T8" fmla="*/ 0 w 5010"/>
              <a:gd name="T9" fmla="*/ 1637 h 1643"/>
              <a:gd name="T10" fmla="*/ 0 w 5010"/>
              <a:gd name="T11" fmla="*/ 1227 h 1643"/>
              <a:gd name="T12" fmla="*/ 5010 w 5010"/>
              <a:gd name="T13" fmla="*/ 1227 h 1643"/>
              <a:gd name="T14" fmla="*/ 5010 w 5010"/>
              <a:gd name="T15" fmla="*/ 1233 h 1643"/>
              <a:gd name="T16" fmla="*/ 0 w 5010"/>
              <a:gd name="T17" fmla="*/ 1233 h 1643"/>
              <a:gd name="T18" fmla="*/ 0 w 5010"/>
              <a:gd name="T19" fmla="*/ 1227 h 1643"/>
              <a:gd name="T20" fmla="*/ 0 w 5010"/>
              <a:gd name="T21" fmla="*/ 819 h 1643"/>
              <a:gd name="T22" fmla="*/ 5010 w 5010"/>
              <a:gd name="T23" fmla="*/ 819 h 1643"/>
              <a:gd name="T24" fmla="*/ 5010 w 5010"/>
              <a:gd name="T25" fmla="*/ 824 h 1643"/>
              <a:gd name="T26" fmla="*/ 0 w 5010"/>
              <a:gd name="T27" fmla="*/ 824 h 1643"/>
              <a:gd name="T28" fmla="*/ 0 w 5010"/>
              <a:gd name="T29" fmla="*/ 819 h 1643"/>
              <a:gd name="T30" fmla="*/ 0 w 5010"/>
              <a:gd name="T31" fmla="*/ 409 h 1643"/>
              <a:gd name="T32" fmla="*/ 5010 w 5010"/>
              <a:gd name="T33" fmla="*/ 409 h 1643"/>
              <a:gd name="T34" fmla="*/ 5010 w 5010"/>
              <a:gd name="T35" fmla="*/ 414 h 1643"/>
              <a:gd name="T36" fmla="*/ 0 w 5010"/>
              <a:gd name="T37" fmla="*/ 414 h 1643"/>
              <a:gd name="T38" fmla="*/ 0 w 5010"/>
              <a:gd name="T39" fmla="*/ 409 h 1643"/>
              <a:gd name="T40" fmla="*/ 0 w 5010"/>
              <a:gd name="T41" fmla="*/ 0 h 1643"/>
              <a:gd name="T42" fmla="*/ 5010 w 5010"/>
              <a:gd name="T43" fmla="*/ 0 h 1643"/>
              <a:gd name="T44" fmla="*/ 5010 w 5010"/>
              <a:gd name="T45" fmla="*/ 6 h 1643"/>
              <a:gd name="T46" fmla="*/ 0 w 5010"/>
              <a:gd name="T47" fmla="*/ 6 h 1643"/>
              <a:gd name="T48" fmla="*/ 0 w 5010"/>
              <a:gd name="T49" fmla="*/ 0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10" h="1643">
                <a:moveTo>
                  <a:pt x="0" y="1637"/>
                </a:moveTo>
                <a:lnTo>
                  <a:pt x="5010" y="1637"/>
                </a:lnTo>
                <a:lnTo>
                  <a:pt x="5010" y="1643"/>
                </a:lnTo>
                <a:lnTo>
                  <a:pt x="0" y="1643"/>
                </a:lnTo>
                <a:lnTo>
                  <a:pt x="0" y="1637"/>
                </a:lnTo>
                <a:close/>
                <a:moveTo>
                  <a:pt x="0" y="1227"/>
                </a:moveTo>
                <a:lnTo>
                  <a:pt x="5010" y="1227"/>
                </a:lnTo>
                <a:lnTo>
                  <a:pt x="5010" y="1233"/>
                </a:lnTo>
                <a:lnTo>
                  <a:pt x="0" y="1233"/>
                </a:lnTo>
                <a:lnTo>
                  <a:pt x="0" y="1227"/>
                </a:lnTo>
                <a:close/>
                <a:moveTo>
                  <a:pt x="0" y="819"/>
                </a:moveTo>
                <a:lnTo>
                  <a:pt x="5010" y="819"/>
                </a:lnTo>
                <a:lnTo>
                  <a:pt x="5010" y="824"/>
                </a:lnTo>
                <a:lnTo>
                  <a:pt x="0" y="824"/>
                </a:lnTo>
                <a:lnTo>
                  <a:pt x="0" y="819"/>
                </a:lnTo>
                <a:close/>
                <a:moveTo>
                  <a:pt x="0" y="409"/>
                </a:moveTo>
                <a:lnTo>
                  <a:pt x="5010" y="409"/>
                </a:lnTo>
                <a:lnTo>
                  <a:pt x="5010" y="414"/>
                </a:lnTo>
                <a:lnTo>
                  <a:pt x="0" y="414"/>
                </a:lnTo>
                <a:lnTo>
                  <a:pt x="0" y="409"/>
                </a:lnTo>
                <a:close/>
                <a:moveTo>
                  <a:pt x="0" y="0"/>
                </a:moveTo>
                <a:lnTo>
                  <a:pt x="5010" y="0"/>
                </a:lnTo>
                <a:lnTo>
                  <a:pt x="501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654050" y="2163715"/>
            <a:ext cx="9525" cy="3249613"/>
          </a:xfrm>
          <a:prstGeom prst="rect">
            <a:avLst/>
          </a:pr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Freeform 75"/>
          <p:cNvSpPr>
            <a:spLocks noEditPoints="1"/>
          </p:cNvSpPr>
          <p:nvPr/>
        </p:nvSpPr>
        <p:spPr bwMode="auto">
          <a:xfrm>
            <a:off x="619125" y="2158953"/>
            <a:ext cx="39687" cy="3259138"/>
          </a:xfrm>
          <a:custGeom>
            <a:avLst/>
            <a:gdLst>
              <a:gd name="T0" fmla="*/ 0 w 25"/>
              <a:gd name="T1" fmla="*/ 2047 h 2053"/>
              <a:gd name="T2" fmla="*/ 25 w 25"/>
              <a:gd name="T3" fmla="*/ 2047 h 2053"/>
              <a:gd name="T4" fmla="*/ 25 w 25"/>
              <a:gd name="T5" fmla="*/ 2053 h 2053"/>
              <a:gd name="T6" fmla="*/ 0 w 25"/>
              <a:gd name="T7" fmla="*/ 2053 h 2053"/>
              <a:gd name="T8" fmla="*/ 0 w 25"/>
              <a:gd name="T9" fmla="*/ 2047 h 2053"/>
              <a:gd name="T10" fmla="*/ 0 w 25"/>
              <a:gd name="T11" fmla="*/ 1637 h 2053"/>
              <a:gd name="T12" fmla="*/ 25 w 25"/>
              <a:gd name="T13" fmla="*/ 1637 h 2053"/>
              <a:gd name="T14" fmla="*/ 25 w 25"/>
              <a:gd name="T15" fmla="*/ 1643 h 2053"/>
              <a:gd name="T16" fmla="*/ 0 w 25"/>
              <a:gd name="T17" fmla="*/ 1643 h 2053"/>
              <a:gd name="T18" fmla="*/ 0 w 25"/>
              <a:gd name="T19" fmla="*/ 1637 h 2053"/>
              <a:gd name="T20" fmla="*/ 0 w 25"/>
              <a:gd name="T21" fmla="*/ 1227 h 2053"/>
              <a:gd name="T22" fmla="*/ 25 w 25"/>
              <a:gd name="T23" fmla="*/ 1227 h 2053"/>
              <a:gd name="T24" fmla="*/ 25 w 25"/>
              <a:gd name="T25" fmla="*/ 1233 h 2053"/>
              <a:gd name="T26" fmla="*/ 0 w 25"/>
              <a:gd name="T27" fmla="*/ 1233 h 2053"/>
              <a:gd name="T28" fmla="*/ 0 w 25"/>
              <a:gd name="T29" fmla="*/ 1227 h 2053"/>
              <a:gd name="T30" fmla="*/ 0 w 25"/>
              <a:gd name="T31" fmla="*/ 819 h 2053"/>
              <a:gd name="T32" fmla="*/ 25 w 25"/>
              <a:gd name="T33" fmla="*/ 819 h 2053"/>
              <a:gd name="T34" fmla="*/ 25 w 25"/>
              <a:gd name="T35" fmla="*/ 824 h 2053"/>
              <a:gd name="T36" fmla="*/ 0 w 25"/>
              <a:gd name="T37" fmla="*/ 824 h 2053"/>
              <a:gd name="T38" fmla="*/ 0 w 25"/>
              <a:gd name="T39" fmla="*/ 819 h 2053"/>
              <a:gd name="T40" fmla="*/ 0 w 25"/>
              <a:gd name="T41" fmla="*/ 409 h 2053"/>
              <a:gd name="T42" fmla="*/ 25 w 25"/>
              <a:gd name="T43" fmla="*/ 409 h 2053"/>
              <a:gd name="T44" fmla="*/ 25 w 25"/>
              <a:gd name="T45" fmla="*/ 414 h 2053"/>
              <a:gd name="T46" fmla="*/ 0 w 25"/>
              <a:gd name="T47" fmla="*/ 414 h 2053"/>
              <a:gd name="T48" fmla="*/ 0 w 25"/>
              <a:gd name="T49" fmla="*/ 409 h 2053"/>
              <a:gd name="T50" fmla="*/ 0 w 25"/>
              <a:gd name="T51" fmla="*/ 0 h 2053"/>
              <a:gd name="T52" fmla="*/ 25 w 25"/>
              <a:gd name="T53" fmla="*/ 0 h 2053"/>
              <a:gd name="T54" fmla="*/ 25 w 25"/>
              <a:gd name="T55" fmla="*/ 6 h 2053"/>
              <a:gd name="T56" fmla="*/ 0 w 25"/>
              <a:gd name="T57" fmla="*/ 6 h 2053"/>
              <a:gd name="T58" fmla="*/ 0 w 25"/>
              <a:gd name="T59" fmla="*/ 0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" h="2053">
                <a:moveTo>
                  <a:pt x="0" y="2047"/>
                </a:moveTo>
                <a:lnTo>
                  <a:pt x="25" y="2047"/>
                </a:lnTo>
                <a:lnTo>
                  <a:pt x="25" y="2053"/>
                </a:lnTo>
                <a:lnTo>
                  <a:pt x="0" y="2053"/>
                </a:lnTo>
                <a:lnTo>
                  <a:pt x="0" y="2047"/>
                </a:lnTo>
                <a:close/>
                <a:moveTo>
                  <a:pt x="0" y="1637"/>
                </a:moveTo>
                <a:lnTo>
                  <a:pt x="25" y="1637"/>
                </a:lnTo>
                <a:lnTo>
                  <a:pt x="25" y="1643"/>
                </a:lnTo>
                <a:lnTo>
                  <a:pt x="0" y="1643"/>
                </a:lnTo>
                <a:lnTo>
                  <a:pt x="0" y="1637"/>
                </a:lnTo>
                <a:close/>
                <a:moveTo>
                  <a:pt x="0" y="1227"/>
                </a:moveTo>
                <a:lnTo>
                  <a:pt x="25" y="1227"/>
                </a:lnTo>
                <a:lnTo>
                  <a:pt x="25" y="1233"/>
                </a:lnTo>
                <a:lnTo>
                  <a:pt x="0" y="1233"/>
                </a:lnTo>
                <a:lnTo>
                  <a:pt x="0" y="1227"/>
                </a:lnTo>
                <a:close/>
                <a:moveTo>
                  <a:pt x="0" y="819"/>
                </a:moveTo>
                <a:lnTo>
                  <a:pt x="25" y="819"/>
                </a:lnTo>
                <a:lnTo>
                  <a:pt x="25" y="824"/>
                </a:lnTo>
                <a:lnTo>
                  <a:pt x="0" y="824"/>
                </a:lnTo>
                <a:lnTo>
                  <a:pt x="0" y="819"/>
                </a:lnTo>
                <a:close/>
                <a:moveTo>
                  <a:pt x="0" y="409"/>
                </a:moveTo>
                <a:lnTo>
                  <a:pt x="25" y="409"/>
                </a:lnTo>
                <a:lnTo>
                  <a:pt x="25" y="414"/>
                </a:lnTo>
                <a:lnTo>
                  <a:pt x="0" y="414"/>
                </a:lnTo>
                <a:lnTo>
                  <a:pt x="0" y="409"/>
                </a:lnTo>
                <a:close/>
                <a:moveTo>
                  <a:pt x="0" y="0"/>
                </a:moveTo>
                <a:lnTo>
                  <a:pt x="25" y="0"/>
                </a:lnTo>
                <a:lnTo>
                  <a:pt x="25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Rectangle 76"/>
          <p:cNvSpPr>
            <a:spLocks noChangeArrowheads="1"/>
          </p:cNvSpPr>
          <p:nvPr/>
        </p:nvSpPr>
        <p:spPr bwMode="auto">
          <a:xfrm>
            <a:off x="658813" y="5408565"/>
            <a:ext cx="7953375" cy="9525"/>
          </a:xfrm>
          <a:prstGeom prst="rect">
            <a:avLst/>
          </a:pr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4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Freeform 77"/>
          <p:cNvSpPr>
            <a:spLocks noEditPoints="1"/>
          </p:cNvSpPr>
          <p:nvPr/>
        </p:nvSpPr>
        <p:spPr bwMode="auto">
          <a:xfrm>
            <a:off x="654050" y="5413328"/>
            <a:ext cx="7962900" cy="39688"/>
          </a:xfrm>
          <a:custGeom>
            <a:avLst/>
            <a:gdLst>
              <a:gd name="T0" fmla="*/ 6 w 5016"/>
              <a:gd name="T1" fmla="*/ 0 h 25"/>
              <a:gd name="T2" fmla="*/ 6 w 5016"/>
              <a:gd name="T3" fmla="*/ 25 h 25"/>
              <a:gd name="T4" fmla="*/ 0 w 5016"/>
              <a:gd name="T5" fmla="*/ 25 h 25"/>
              <a:gd name="T6" fmla="*/ 0 w 5016"/>
              <a:gd name="T7" fmla="*/ 0 h 25"/>
              <a:gd name="T8" fmla="*/ 6 w 5016"/>
              <a:gd name="T9" fmla="*/ 0 h 25"/>
              <a:gd name="T10" fmla="*/ 461 w 5016"/>
              <a:gd name="T11" fmla="*/ 0 h 25"/>
              <a:gd name="T12" fmla="*/ 461 w 5016"/>
              <a:gd name="T13" fmla="*/ 25 h 25"/>
              <a:gd name="T14" fmla="*/ 455 w 5016"/>
              <a:gd name="T15" fmla="*/ 25 h 25"/>
              <a:gd name="T16" fmla="*/ 455 w 5016"/>
              <a:gd name="T17" fmla="*/ 0 h 25"/>
              <a:gd name="T18" fmla="*/ 461 w 5016"/>
              <a:gd name="T19" fmla="*/ 0 h 25"/>
              <a:gd name="T20" fmla="*/ 917 w 5016"/>
              <a:gd name="T21" fmla="*/ 0 h 25"/>
              <a:gd name="T22" fmla="*/ 917 w 5016"/>
              <a:gd name="T23" fmla="*/ 25 h 25"/>
              <a:gd name="T24" fmla="*/ 911 w 5016"/>
              <a:gd name="T25" fmla="*/ 25 h 25"/>
              <a:gd name="T26" fmla="*/ 911 w 5016"/>
              <a:gd name="T27" fmla="*/ 0 h 25"/>
              <a:gd name="T28" fmla="*/ 917 w 5016"/>
              <a:gd name="T29" fmla="*/ 0 h 25"/>
              <a:gd name="T30" fmla="*/ 1372 w 5016"/>
              <a:gd name="T31" fmla="*/ 0 h 25"/>
              <a:gd name="T32" fmla="*/ 1372 w 5016"/>
              <a:gd name="T33" fmla="*/ 25 h 25"/>
              <a:gd name="T34" fmla="*/ 1366 w 5016"/>
              <a:gd name="T35" fmla="*/ 25 h 25"/>
              <a:gd name="T36" fmla="*/ 1366 w 5016"/>
              <a:gd name="T37" fmla="*/ 0 h 25"/>
              <a:gd name="T38" fmla="*/ 1372 w 5016"/>
              <a:gd name="T39" fmla="*/ 0 h 25"/>
              <a:gd name="T40" fmla="*/ 1828 w 5016"/>
              <a:gd name="T41" fmla="*/ 0 h 25"/>
              <a:gd name="T42" fmla="*/ 1828 w 5016"/>
              <a:gd name="T43" fmla="*/ 25 h 25"/>
              <a:gd name="T44" fmla="*/ 1822 w 5016"/>
              <a:gd name="T45" fmla="*/ 25 h 25"/>
              <a:gd name="T46" fmla="*/ 1822 w 5016"/>
              <a:gd name="T47" fmla="*/ 0 h 25"/>
              <a:gd name="T48" fmla="*/ 1828 w 5016"/>
              <a:gd name="T49" fmla="*/ 0 h 25"/>
              <a:gd name="T50" fmla="*/ 2283 w 5016"/>
              <a:gd name="T51" fmla="*/ 0 h 25"/>
              <a:gd name="T52" fmla="*/ 2283 w 5016"/>
              <a:gd name="T53" fmla="*/ 25 h 25"/>
              <a:gd name="T54" fmla="*/ 2277 w 5016"/>
              <a:gd name="T55" fmla="*/ 25 h 25"/>
              <a:gd name="T56" fmla="*/ 2277 w 5016"/>
              <a:gd name="T57" fmla="*/ 0 h 25"/>
              <a:gd name="T58" fmla="*/ 2283 w 5016"/>
              <a:gd name="T59" fmla="*/ 0 h 25"/>
              <a:gd name="T60" fmla="*/ 2739 w 5016"/>
              <a:gd name="T61" fmla="*/ 0 h 25"/>
              <a:gd name="T62" fmla="*/ 2739 w 5016"/>
              <a:gd name="T63" fmla="*/ 25 h 25"/>
              <a:gd name="T64" fmla="*/ 2733 w 5016"/>
              <a:gd name="T65" fmla="*/ 25 h 25"/>
              <a:gd name="T66" fmla="*/ 2733 w 5016"/>
              <a:gd name="T67" fmla="*/ 0 h 25"/>
              <a:gd name="T68" fmla="*/ 2739 w 5016"/>
              <a:gd name="T69" fmla="*/ 0 h 25"/>
              <a:gd name="T70" fmla="*/ 3194 w 5016"/>
              <a:gd name="T71" fmla="*/ 0 h 25"/>
              <a:gd name="T72" fmla="*/ 3194 w 5016"/>
              <a:gd name="T73" fmla="*/ 25 h 25"/>
              <a:gd name="T74" fmla="*/ 3188 w 5016"/>
              <a:gd name="T75" fmla="*/ 25 h 25"/>
              <a:gd name="T76" fmla="*/ 3188 w 5016"/>
              <a:gd name="T77" fmla="*/ 0 h 25"/>
              <a:gd name="T78" fmla="*/ 3194 w 5016"/>
              <a:gd name="T79" fmla="*/ 0 h 25"/>
              <a:gd name="T80" fmla="*/ 3650 w 5016"/>
              <a:gd name="T81" fmla="*/ 0 h 25"/>
              <a:gd name="T82" fmla="*/ 3650 w 5016"/>
              <a:gd name="T83" fmla="*/ 25 h 25"/>
              <a:gd name="T84" fmla="*/ 3644 w 5016"/>
              <a:gd name="T85" fmla="*/ 25 h 25"/>
              <a:gd name="T86" fmla="*/ 3644 w 5016"/>
              <a:gd name="T87" fmla="*/ 0 h 25"/>
              <a:gd name="T88" fmla="*/ 3650 w 5016"/>
              <a:gd name="T89" fmla="*/ 0 h 25"/>
              <a:gd name="T90" fmla="*/ 4105 w 5016"/>
              <a:gd name="T91" fmla="*/ 0 h 25"/>
              <a:gd name="T92" fmla="*/ 4105 w 5016"/>
              <a:gd name="T93" fmla="*/ 25 h 25"/>
              <a:gd name="T94" fmla="*/ 4099 w 5016"/>
              <a:gd name="T95" fmla="*/ 25 h 25"/>
              <a:gd name="T96" fmla="*/ 4099 w 5016"/>
              <a:gd name="T97" fmla="*/ 0 h 25"/>
              <a:gd name="T98" fmla="*/ 4105 w 5016"/>
              <a:gd name="T99" fmla="*/ 0 h 25"/>
              <a:gd name="T100" fmla="*/ 4560 w 5016"/>
              <a:gd name="T101" fmla="*/ 0 h 25"/>
              <a:gd name="T102" fmla="*/ 4560 w 5016"/>
              <a:gd name="T103" fmla="*/ 25 h 25"/>
              <a:gd name="T104" fmla="*/ 4554 w 5016"/>
              <a:gd name="T105" fmla="*/ 25 h 25"/>
              <a:gd name="T106" fmla="*/ 4554 w 5016"/>
              <a:gd name="T107" fmla="*/ 0 h 25"/>
              <a:gd name="T108" fmla="*/ 4560 w 5016"/>
              <a:gd name="T109" fmla="*/ 0 h 25"/>
              <a:gd name="T110" fmla="*/ 5016 w 5016"/>
              <a:gd name="T111" fmla="*/ 0 h 25"/>
              <a:gd name="T112" fmla="*/ 5016 w 5016"/>
              <a:gd name="T113" fmla="*/ 25 h 25"/>
              <a:gd name="T114" fmla="*/ 5010 w 5016"/>
              <a:gd name="T115" fmla="*/ 25 h 25"/>
              <a:gd name="T116" fmla="*/ 5010 w 5016"/>
              <a:gd name="T117" fmla="*/ 0 h 25"/>
              <a:gd name="T118" fmla="*/ 5016 w 5016"/>
              <a:gd name="T11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16" h="25">
                <a:moveTo>
                  <a:pt x="6" y="0"/>
                </a:moveTo>
                <a:lnTo>
                  <a:pt x="6" y="25"/>
                </a:lnTo>
                <a:lnTo>
                  <a:pt x="0" y="25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461" y="0"/>
                </a:moveTo>
                <a:lnTo>
                  <a:pt x="461" y="25"/>
                </a:lnTo>
                <a:lnTo>
                  <a:pt x="455" y="25"/>
                </a:lnTo>
                <a:lnTo>
                  <a:pt x="455" y="0"/>
                </a:lnTo>
                <a:lnTo>
                  <a:pt x="461" y="0"/>
                </a:lnTo>
                <a:close/>
                <a:moveTo>
                  <a:pt x="917" y="0"/>
                </a:moveTo>
                <a:lnTo>
                  <a:pt x="917" y="25"/>
                </a:lnTo>
                <a:lnTo>
                  <a:pt x="911" y="25"/>
                </a:lnTo>
                <a:lnTo>
                  <a:pt x="911" y="0"/>
                </a:lnTo>
                <a:lnTo>
                  <a:pt x="917" y="0"/>
                </a:lnTo>
                <a:close/>
                <a:moveTo>
                  <a:pt x="1372" y="0"/>
                </a:moveTo>
                <a:lnTo>
                  <a:pt x="1372" y="25"/>
                </a:lnTo>
                <a:lnTo>
                  <a:pt x="1366" y="25"/>
                </a:lnTo>
                <a:lnTo>
                  <a:pt x="1366" y="0"/>
                </a:lnTo>
                <a:lnTo>
                  <a:pt x="1372" y="0"/>
                </a:lnTo>
                <a:close/>
                <a:moveTo>
                  <a:pt x="1828" y="0"/>
                </a:moveTo>
                <a:lnTo>
                  <a:pt x="1828" y="25"/>
                </a:lnTo>
                <a:lnTo>
                  <a:pt x="1822" y="25"/>
                </a:lnTo>
                <a:lnTo>
                  <a:pt x="1822" y="0"/>
                </a:lnTo>
                <a:lnTo>
                  <a:pt x="1828" y="0"/>
                </a:lnTo>
                <a:close/>
                <a:moveTo>
                  <a:pt x="2283" y="0"/>
                </a:moveTo>
                <a:lnTo>
                  <a:pt x="2283" y="25"/>
                </a:lnTo>
                <a:lnTo>
                  <a:pt x="2277" y="25"/>
                </a:lnTo>
                <a:lnTo>
                  <a:pt x="2277" y="0"/>
                </a:lnTo>
                <a:lnTo>
                  <a:pt x="2283" y="0"/>
                </a:lnTo>
                <a:close/>
                <a:moveTo>
                  <a:pt x="2739" y="0"/>
                </a:moveTo>
                <a:lnTo>
                  <a:pt x="2739" y="25"/>
                </a:lnTo>
                <a:lnTo>
                  <a:pt x="2733" y="25"/>
                </a:lnTo>
                <a:lnTo>
                  <a:pt x="2733" y="0"/>
                </a:lnTo>
                <a:lnTo>
                  <a:pt x="2739" y="0"/>
                </a:lnTo>
                <a:close/>
                <a:moveTo>
                  <a:pt x="3194" y="0"/>
                </a:moveTo>
                <a:lnTo>
                  <a:pt x="3194" y="25"/>
                </a:lnTo>
                <a:lnTo>
                  <a:pt x="3188" y="25"/>
                </a:lnTo>
                <a:lnTo>
                  <a:pt x="3188" y="0"/>
                </a:lnTo>
                <a:lnTo>
                  <a:pt x="3194" y="0"/>
                </a:lnTo>
                <a:close/>
                <a:moveTo>
                  <a:pt x="3650" y="0"/>
                </a:moveTo>
                <a:lnTo>
                  <a:pt x="3650" y="25"/>
                </a:lnTo>
                <a:lnTo>
                  <a:pt x="3644" y="25"/>
                </a:lnTo>
                <a:lnTo>
                  <a:pt x="3644" y="0"/>
                </a:lnTo>
                <a:lnTo>
                  <a:pt x="3650" y="0"/>
                </a:lnTo>
                <a:close/>
                <a:moveTo>
                  <a:pt x="4105" y="0"/>
                </a:moveTo>
                <a:lnTo>
                  <a:pt x="4105" y="25"/>
                </a:lnTo>
                <a:lnTo>
                  <a:pt x="4099" y="25"/>
                </a:lnTo>
                <a:lnTo>
                  <a:pt x="4099" y="0"/>
                </a:lnTo>
                <a:lnTo>
                  <a:pt x="4105" y="0"/>
                </a:lnTo>
                <a:close/>
                <a:moveTo>
                  <a:pt x="4560" y="0"/>
                </a:moveTo>
                <a:lnTo>
                  <a:pt x="4560" y="25"/>
                </a:lnTo>
                <a:lnTo>
                  <a:pt x="4554" y="25"/>
                </a:lnTo>
                <a:lnTo>
                  <a:pt x="4554" y="0"/>
                </a:lnTo>
                <a:lnTo>
                  <a:pt x="4560" y="0"/>
                </a:lnTo>
                <a:close/>
                <a:moveTo>
                  <a:pt x="5016" y="0"/>
                </a:moveTo>
                <a:lnTo>
                  <a:pt x="5016" y="25"/>
                </a:lnTo>
                <a:lnTo>
                  <a:pt x="5010" y="25"/>
                </a:lnTo>
                <a:lnTo>
                  <a:pt x="5010" y="0"/>
                </a:lnTo>
                <a:lnTo>
                  <a:pt x="5016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4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Rectangle 79"/>
          <p:cNvSpPr>
            <a:spLocks noChangeArrowheads="1"/>
          </p:cNvSpPr>
          <p:nvPr/>
        </p:nvSpPr>
        <p:spPr bwMode="auto">
          <a:xfrm>
            <a:off x="395536" y="5281415"/>
            <a:ext cx="173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Rectangle 80"/>
          <p:cNvSpPr>
            <a:spLocks noChangeArrowheads="1"/>
          </p:cNvSpPr>
          <p:nvPr/>
        </p:nvSpPr>
        <p:spPr bwMode="auto">
          <a:xfrm>
            <a:off x="313401" y="4373095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1" lang="ja-JP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Rectangle 81"/>
          <p:cNvSpPr>
            <a:spLocks noChangeArrowheads="1"/>
          </p:cNvSpPr>
          <p:nvPr/>
        </p:nvSpPr>
        <p:spPr bwMode="auto">
          <a:xfrm>
            <a:off x="313401" y="3722220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endParaRPr kumimoji="1" lang="ja-JP" altLang="ja-JP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313401" y="3072932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endParaRPr kumimoji="1" lang="ja-JP" altLang="ja-JP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Rectangle 83"/>
          <p:cNvSpPr>
            <a:spLocks noChangeArrowheads="1"/>
          </p:cNvSpPr>
          <p:nvPr/>
        </p:nvSpPr>
        <p:spPr bwMode="auto">
          <a:xfrm>
            <a:off x="313401" y="2422057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endParaRPr kumimoji="1" lang="ja-JP" altLang="ja-JP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13401" y="1772770"/>
            <a:ext cx="3109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endParaRPr kumimoji="1" lang="ja-JP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Rectangle 85"/>
          <p:cNvSpPr>
            <a:spLocks noChangeArrowheads="1"/>
          </p:cNvSpPr>
          <p:nvPr/>
        </p:nvSpPr>
        <p:spPr bwMode="auto">
          <a:xfrm>
            <a:off x="395536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Rectangle 89"/>
          <p:cNvSpPr>
            <a:spLocks noChangeArrowheads="1"/>
          </p:cNvSpPr>
          <p:nvPr/>
        </p:nvSpPr>
        <p:spPr bwMode="auto">
          <a:xfrm>
            <a:off x="3203848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Rectangle 91"/>
          <p:cNvSpPr>
            <a:spLocks noChangeArrowheads="1"/>
          </p:cNvSpPr>
          <p:nvPr/>
        </p:nvSpPr>
        <p:spPr bwMode="auto">
          <a:xfrm>
            <a:off x="4732586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Rectangle 93"/>
          <p:cNvSpPr>
            <a:spLocks noChangeArrowheads="1"/>
          </p:cNvSpPr>
          <p:nvPr/>
        </p:nvSpPr>
        <p:spPr bwMode="auto">
          <a:xfrm>
            <a:off x="6178798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Rectangle 95"/>
          <p:cNvSpPr>
            <a:spLocks noChangeArrowheads="1"/>
          </p:cNvSpPr>
          <p:nvPr/>
        </p:nvSpPr>
        <p:spPr bwMode="auto">
          <a:xfrm>
            <a:off x="7625011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84"/>
          <p:cNvSpPr>
            <a:spLocks noChangeArrowheads="1"/>
          </p:cNvSpPr>
          <p:nvPr/>
        </p:nvSpPr>
        <p:spPr bwMode="auto">
          <a:xfrm>
            <a:off x="253963" y="1700760"/>
            <a:ext cx="13481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Rectangle 85"/>
          <p:cNvSpPr>
            <a:spLocks noChangeArrowheads="1"/>
          </p:cNvSpPr>
          <p:nvPr/>
        </p:nvSpPr>
        <p:spPr bwMode="auto">
          <a:xfrm>
            <a:off x="1763688" y="5641455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endParaRPr kumimoji="1" lang="ja-JP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7164288" y="2163715"/>
            <a:ext cx="0" cy="32140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5724128" y="2163715"/>
            <a:ext cx="0" cy="32140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4283968" y="2163715"/>
            <a:ext cx="0" cy="32140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3829463" y="1772768"/>
            <a:ext cx="95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20:00</a:t>
            </a:r>
            <a:endParaRPr kumimoji="1" lang="ja-JP" altLang="ja-JP" sz="48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Rectangle 91"/>
          <p:cNvSpPr>
            <a:spLocks noChangeArrowheads="1"/>
          </p:cNvSpPr>
          <p:nvPr/>
        </p:nvSpPr>
        <p:spPr bwMode="auto">
          <a:xfrm>
            <a:off x="5358201" y="1772768"/>
            <a:ext cx="95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:00</a:t>
            </a:r>
            <a:endParaRPr kumimoji="1" lang="ja-JP" altLang="ja-JP" sz="48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Rectangle 93"/>
          <p:cNvSpPr>
            <a:spLocks noChangeArrowheads="1"/>
          </p:cNvSpPr>
          <p:nvPr/>
        </p:nvSpPr>
        <p:spPr bwMode="auto">
          <a:xfrm>
            <a:off x="6804413" y="1772768"/>
            <a:ext cx="95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:00</a:t>
            </a:r>
            <a:endParaRPr kumimoji="1" lang="ja-JP" altLang="ja-JP" sz="48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Freeform 78"/>
          <p:cNvSpPr>
            <a:spLocks/>
          </p:cNvSpPr>
          <p:nvPr/>
        </p:nvSpPr>
        <p:spPr bwMode="auto">
          <a:xfrm>
            <a:off x="659765" y="2302129"/>
            <a:ext cx="7870825" cy="3182938"/>
          </a:xfrm>
          <a:custGeom>
            <a:avLst/>
            <a:gdLst>
              <a:gd name="T0" fmla="*/ 842 w 20660"/>
              <a:gd name="T1" fmla="*/ 0 h 8356"/>
              <a:gd name="T2" fmla="*/ 1636 w 20660"/>
              <a:gd name="T3" fmla="*/ 8 h 8356"/>
              <a:gd name="T4" fmla="*/ 2434 w 20660"/>
              <a:gd name="T5" fmla="*/ 899 h 8356"/>
              <a:gd name="T6" fmla="*/ 2742 w 20660"/>
              <a:gd name="T7" fmla="*/ 1024 h 8356"/>
              <a:gd name="T8" fmla="*/ 3532 w 20660"/>
              <a:gd name="T9" fmla="*/ 1204 h 8356"/>
              <a:gd name="T10" fmla="*/ 3933 w 20660"/>
              <a:gd name="T11" fmla="*/ 1217 h 8356"/>
              <a:gd name="T12" fmla="*/ 4638 w 20660"/>
              <a:gd name="T13" fmla="*/ 1536 h 8356"/>
              <a:gd name="T14" fmla="*/ 5052 w 20660"/>
              <a:gd name="T15" fmla="*/ 2056 h 8356"/>
              <a:gd name="T16" fmla="*/ 5778 w 20660"/>
              <a:gd name="T17" fmla="*/ 2220 h 8356"/>
              <a:gd name="T18" fmla="*/ 6225 w 20660"/>
              <a:gd name="T19" fmla="*/ 2426 h 8356"/>
              <a:gd name="T20" fmla="*/ 6969 w 20660"/>
              <a:gd name="T21" fmla="*/ 3265 h 8356"/>
              <a:gd name="T22" fmla="*/ 7708 w 20660"/>
              <a:gd name="T23" fmla="*/ 3764 h 8356"/>
              <a:gd name="T24" fmla="*/ 8434 w 20660"/>
              <a:gd name="T25" fmla="*/ 4096 h 8356"/>
              <a:gd name="T26" fmla="*/ 9250 w 20660"/>
              <a:gd name="T27" fmla="*/ 4462 h 8356"/>
              <a:gd name="T28" fmla="*/ 9629 w 20660"/>
              <a:gd name="T29" fmla="*/ 5826 h 8356"/>
              <a:gd name="T30" fmla="*/ 10364 w 20660"/>
              <a:gd name="T31" fmla="*/ 6324 h 8356"/>
              <a:gd name="T32" fmla="*/ 11156 w 20660"/>
              <a:gd name="T33" fmla="*/ 7030 h 8356"/>
              <a:gd name="T34" fmla="*/ 11536 w 20660"/>
              <a:gd name="T35" fmla="*/ 7030 h 8356"/>
              <a:gd name="T36" fmla="*/ 12264 w 20660"/>
              <a:gd name="T37" fmla="*/ 7688 h 8356"/>
              <a:gd name="T38" fmla="*/ 13401 w 20660"/>
              <a:gd name="T39" fmla="*/ 8200 h 8356"/>
              <a:gd name="T40" fmla="*/ 14126 w 20660"/>
              <a:gd name="T41" fmla="*/ 8192 h 8356"/>
              <a:gd name="T42" fmla="*/ 15266 w 20660"/>
              <a:gd name="T43" fmla="*/ 8192 h 8356"/>
              <a:gd name="T44" fmla="*/ 16406 w 20660"/>
              <a:gd name="T45" fmla="*/ 8192 h 8356"/>
              <a:gd name="T46" fmla="*/ 17542 w 20660"/>
              <a:gd name="T47" fmla="*/ 8192 h 8356"/>
              <a:gd name="T48" fmla="*/ 18682 w 20660"/>
              <a:gd name="T49" fmla="*/ 8192 h 8356"/>
              <a:gd name="T50" fmla="*/ 19822 w 20660"/>
              <a:gd name="T51" fmla="*/ 8192 h 8356"/>
              <a:gd name="T52" fmla="*/ 20660 w 20660"/>
              <a:gd name="T53" fmla="*/ 8274 h 8356"/>
              <a:gd name="T54" fmla="*/ 19822 w 20660"/>
              <a:gd name="T55" fmla="*/ 8356 h 8356"/>
              <a:gd name="T56" fmla="*/ 18682 w 20660"/>
              <a:gd name="T57" fmla="*/ 8356 h 8356"/>
              <a:gd name="T58" fmla="*/ 17542 w 20660"/>
              <a:gd name="T59" fmla="*/ 8356 h 8356"/>
              <a:gd name="T60" fmla="*/ 16406 w 20660"/>
              <a:gd name="T61" fmla="*/ 8356 h 8356"/>
              <a:gd name="T62" fmla="*/ 15266 w 20660"/>
              <a:gd name="T63" fmla="*/ 8356 h 8356"/>
              <a:gd name="T64" fmla="*/ 14126 w 20660"/>
              <a:gd name="T65" fmla="*/ 8356 h 8356"/>
              <a:gd name="T66" fmla="*/ 13332 w 20660"/>
              <a:gd name="T67" fmla="*/ 8349 h 8356"/>
              <a:gd name="T68" fmla="*/ 12197 w 20660"/>
              <a:gd name="T69" fmla="*/ 7837 h 8356"/>
              <a:gd name="T70" fmla="*/ 11405 w 20660"/>
              <a:gd name="T71" fmla="*/ 7127 h 8356"/>
              <a:gd name="T72" fmla="*/ 11025 w 20660"/>
              <a:gd name="T73" fmla="*/ 7127 h 8356"/>
              <a:gd name="T74" fmla="*/ 10297 w 20660"/>
              <a:gd name="T75" fmla="*/ 6473 h 8356"/>
              <a:gd name="T76" fmla="*/ 9519 w 20660"/>
              <a:gd name="T77" fmla="*/ 5947 h 8356"/>
              <a:gd name="T78" fmla="*/ 9139 w 20660"/>
              <a:gd name="T79" fmla="*/ 4583 h 8356"/>
              <a:gd name="T80" fmla="*/ 8434 w 20660"/>
              <a:gd name="T81" fmla="*/ 4260 h 8356"/>
              <a:gd name="T82" fmla="*/ 7641 w 20660"/>
              <a:gd name="T83" fmla="*/ 3913 h 8356"/>
              <a:gd name="T84" fmla="*/ 6860 w 20660"/>
              <a:gd name="T85" fmla="*/ 3388 h 8356"/>
              <a:gd name="T86" fmla="*/ 6092 w 20660"/>
              <a:gd name="T87" fmla="*/ 2523 h 8356"/>
              <a:gd name="T88" fmla="*/ 5778 w 20660"/>
              <a:gd name="T89" fmla="*/ 2384 h 8356"/>
              <a:gd name="T90" fmla="*/ 4985 w 20660"/>
              <a:gd name="T91" fmla="*/ 2205 h 8356"/>
              <a:gd name="T92" fmla="*/ 4638 w 20660"/>
              <a:gd name="T93" fmla="*/ 1700 h 8356"/>
              <a:gd name="T94" fmla="*/ 3824 w 20660"/>
              <a:gd name="T95" fmla="*/ 1340 h 8356"/>
              <a:gd name="T96" fmla="*/ 3465 w 20660"/>
              <a:gd name="T97" fmla="*/ 1353 h 8356"/>
              <a:gd name="T98" fmla="*/ 2742 w 20660"/>
              <a:gd name="T99" fmla="*/ 1188 h 8356"/>
              <a:gd name="T100" fmla="*/ 2291 w 20660"/>
              <a:gd name="T101" fmla="*/ 978 h 8356"/>
              <a:gd name="T102" fmla="*/ 1569 w 20660"/>
              <a:gd name="T103" fmla="*/ 157 h 8356"/>
              <a:gd name="T104" fmla="*/ 842 w 20660"/>
              <a:gd name="T105" fmla="*/ 164 h 8356"/>
              <a:gd name="T106" fmla="*/ 0 w 20660"/>
              <a:gd name="T107" fmla="*/ 82 h 8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60" h="8356">
                <a:moveTo>
                  <a:pt x="82" y="0"/>
                </a:moveTo>
                <a:lnTo>
                  <a:pt x="462" y="0"/>
                </a:lnTo>
                <a:lnTo>
                  <a:pt x="842" y="0"/>
                </a:lnTo>
                <a:lnTo>
                  <a:pt x="1222" y="0"/>
                </a:lnTo>
                <a:lnTo>
                  <a:pt x="1602" y="0"/>
                </a:lnTo>
                <a:cubicBezTo>
                  <a:pt x="1614" y="0"/>
                  <a:pt x="1626" y="3"/>
                  <a:pt x="1636" y="8"/>
                </a:cubicBezTo>
                <a:lnTo>
                  <a:pt x="2016" y="180"/>
                </a:lnTo>
                <a:cubicBezTo>
                  <a:pt x="2032" y="187"/>
                  <a:pt x="2046" y="199"/>
                  <a:pt x="2054" y="215"/>
                </a:cubicBezTo>
                <a:lnTo>
                  <a:pt x="2434" y="899"/>
                </a:lnTo>
                <a:lnTo>
                  <a:pt x="2396" y="863"/>
                </a:lnTo>
                <a:lnTo>
                  <a:pt x="2776" y="1031"/>
                </a:lnTo>
                <a:lnTo>
                  <a:pt x="2742" y="1024"/>
                </a:lnTo>
                <a:lnTo>
                  <a:pt x="3118" y="1024"/>
                </a:lnTo>
                <a:cubicBezTo>
                  <a:pt x="3130" y="1024"/>
                  <a:pt x="3142" y="1027"/>
                  <a:pt x="3152" y="1032"/>
                </a:cubicBezTo>
                <a:lnTo>
                  <a:pt x="3532" y="1204"/>
                </a:lnTo>
                <a:lnTo>
                  <a:pt x="3498" y="1196"/>
                </a:lnTo>
                <a:lnTo>
                  <a:pt x="3878" y="1196"/>
                </a:lnTo>
                <a:cubicBezTo>
                  <a:pt x="3899" y="1196"/>
                  <a:pt x="3918" y="1204"/>
                  <a:pt x="3933" y="1217"/>
                </a:cubicBezTo>
                <a:lnTo>
                  <a:pt x="4313" y="1557"/>
                </a:lnTo>
                <a:lnTo>
                  <a:pt x="4258" y="1536"/>
                </a:lnTo>
                <a:lnTo>
                  <a:pt x="4638" y="1536"/>
                </a:lnTo>
                <a:cubicBezTo>
                  <a:pt x="4664" y="1536"/>
                  <a:pt x="4689" y="1549"/>
                  <a:pt x="4704" y="1570"/>
                </a:cubicBezTo>
                <a:lnTo>
                  <a:pt x="5084" y="2082"/>
                </a:lnTo>
                <a:lnTo>
                  <a:pt x="5052" y="2056"/>
                </a:lnTo>
                <a:lnTo>
                  <a:pt x="5432" y="2228"/>
                </a:lnTo>
                <a:lnTo>
                  <a:pt x="5398" y="2220"/>
                </a:lnTo>
                <a:lnTo>
                  <a:pt x="5778" y="2220"/>
                </a:lnTo>
                <a:cubicBezTo>
                  <a:pt x="5790" y="2220"/>
                  <a:pt x="5802" y="2223"/>
                  <a:pt x="5812" y="2228"/>
                </a:cubicBezTo>
                <a:lnTo>
                  <a:pt x="6192" y="2400"/>
                </a:lnTo>
                <a:cubicBezTo>
                  <a:pt x="6205" y="2406"/>
                  <a:pt x="6216" y="2415"/>
                  <a:pt x="6225" y="2426"/>
                </a:cubicBezTo>
                <a:lnTo>
                  <a:pt x="6601" y="2938"/>
                </a:lnTo>
                <a:lnTo>
                  <a:pt x="6589" y="2925"/>
                </a:lnTo>
                <a:lnTo>
                  <a:pt x="6969" y="3265"/>
                </a:lnTo>
                <a:lnTo>
                  <a:pt x="7349" y="3605"/>
                </a:lnTo>
                <a:lnTo>
                  <a:pt x="7328" y="3592"/>
                </a:lnTo>
                <a:lnTo>
                  <a:pt x="7708" y="3764"/>
                </a:lnTo>
                <a:lnTo>
                  <a:pt x="8088" y="3936"/>
                </a:lnTo>
                <a:lnTo>
                  <a:pt x="8468" y="4103"/>
                </a:lnTo>
                <a:lnTo>
                  <a:pt x="8434" y="4096"/>
                </a:lnTo>
                <a:lnTo>
                  <a:pt x="8814" y="4096"/>
                </a:lnTo>
                <a:cubicBezTo>
                  <a:pt x="8835" y="4096"/>
                  <a:pt x="8854" y="4104"/>
                  <a:pt x="8870" y="4118"/>
                </a:cubicBezTo>
                <a:lnTo>
                  <a:pt x="9250" y="4462"/>
                </a:lnTo>
                <a:cubicBezTo>
                  <a:pt x="9261" y="4472"/>
                  <a:pt x="9269" y="4486"/>
                  <a:pt x="9273" y="4500"/>
                </a:cubicBezTo>
                <a:lnTo>
                  <a:pt x="9653" y="5864"/>
                </a:lnTo>
                <a:lnTo>
                  <a:pt x="9629" y="5826"/>
                </a:lnTo>
                <a:lnTo>
                  <a:pt x="10005" y="6166"/>
                </a:lnTo>
                <a:lnTo>
                  <a:pt x="9984" y="6152"/>
                </a:lnTo>
                <a:lnTo>
                  <a:pt x="10364" y="6324"/>
                </a:lnTo>
                <a:lnTo>
                  <a:pt x="10744" y="6491"/>
                </a:lnTo>
                <a:cubicBezTo>
                  <a:pt x="10757" y="6497"/>
                  <a:pt x="10768" y="6506"/>
                  <a:pt x="10776" y="6518"/>
                </a:cubicBezTo>
                <a:lnTo>
                  <a:pt x="11156" y="7030"/>
                </a:lnTo>
                <a:lnTo>
                  <a:pt x="11090" y="6996"/>
                </a:lnTo>
                <a:lnTo>
                  <a:pt x="11470" y="6996"/>
                </a:lnTo>
                <a:cubicBezTo>
                  <a:pt x="11496" y="6996"/>
                  <a:pt x="11521" y="7009"/>
                  <a:pt x="11536" y="7030"/>
                </a:cubicBezTo>
                <a:lnTo>
                  <a:pt x="11916" y="7542"/>
                </a:lnTo>
                <a:lnTo>
                  <a:pt x="11884" y="7516"/>
                </a:lnTo>
                <a:lnTo>
                  <a:pt x="12264" y="7688"/>
                </a:lnTo>
                <a:lnTo>
                  <a:pt x="12644" y="7860"/>
                </a:lnTo>
                <a:lnTo>
                  <a:pt x="13024" y="8027"/>
                </a:lnTo>
                <a:lnTo>
                  <a:pt x="13401" y="8200"/>
                </a:lnTo>
                <a:lnTo>
                  <a:pt x="13366" y="8192"/>
                </a:lnTo>
                <a:lnTo>
                  <a:pt x="13746" y="8192"/>
                </a:lnTo>
                <a:lnTo>
                  <a:pt x="14126" y="8192"/>
                </a:lnTo>
                <a:lnTo>
                  <a:pt x="14506" y="8192"/>
                </a:lnTo>
                <a:lnTo>
                  <a:pt x="14886" y="8192"/>
                </a:lnTo>
                <a:lnTo>
                  <a:pt x="15266" y="8192"/>
                </a:lnTo>
                <a:lnTo>
                  <a:pt x="15646" y="8192"/>
                </a:lnTo>
                <a:lnTo>
                  <a:pt x="16026" y="8192"/>
                </a:lnTo>
                <a:lnTo>
                  <a:pt x="16406" y="8192"/>
                </a:lnTo>
                <a:lnTo>
                  <a:pt x="16782" y="8192"/>
                </a:lnTo>
                <a:lnTo>
                  <a:pt x="17162" y="8192"/>
                </a:lnTo>
                <a:lnTo>
                  <a:pt x="17542" y="8192"/>
                </a:lnTo>
                <a:lnTo>
                  <a:pt x="17922" y="8192"/>
                </a:lnTo>
                <a:lnTo>
                  <a:pt x="18302" y="8192"/>
                </a:lnTo>
                <a:lnTo>
                  <a:pt x="18682" y="8192"/>
                </a:lnTo>
                <a:lnTo>
                  <a:pt x="19062" y="8192"/>
                </a:lnTo>
                <a:lnTo>
                  <a:pt x="19442" y="8192"/>
                </a:lnTo>
                <a:lnTo>
                  <a:pt x="19822" y="8192"/>
                </a:lnTo>
                <a:lnTo>
                  <a:pt x="20198" y="8192"/>
                </a:lnTo>
                <a:lnTo>
                  <a:pt x="20578" y="8192"/>
                </a:lnTo>
                <a:cubicBezTo>
                  <a:pt x="20624" y="8192"/>
                  <a:pt x="20660" y="8229"/>
                  <a:pt x="20660" y="8274"/>
                </a:cubicBezTo>
                <a:cubicBezTo>
                  <a:pt x="20660" y="8320"/>
                  <a:pt x="20624" y="8356"/>
                  <a:pt x="20578" y="8356"/>
                </a:cubicBezTo>
                <a:lnTo>
                  <a:pt x="20198" y="8356"/>
                </a:lnTo>
                <a:lnTo>
                  <a:pt x="19822" y="8356"/>
                </a:lnTo>
                <a:lnTo>
                  <a:pt x="19442" y="8356"/>
                </a:lnTo>
                <a:lnTo>
                  <a:pt x="19062" y="8356"/>
                </a:lnTo>
                <a:lnTo>
                  <a:pt x="18682" y="8356"/>
                </a:lnTo>
                <a:lnTo>
                  <a:pt x="18302" y="8356"/>
                </a:lnTo>
                <a:lnTo>
                  <a:pt x="17922" y="8356"/>
                </a:lnTo>
                <a:lnTo>
                  <a:pt x="17542" y="8356"/>
                </a:lnTo>
                <a:lnTo>
                  <a:pt x="17162" y="8356"/>
                </a:lnTo>
                <a:lnTo>
                  <a:pt x="16782" y="8356"/>
                </a:lnTo>
                <a:lnTo>
                  <a:pt x="16406" y="8356"/>
                </a:lnTo>
                <a:lnTo>
                  <a:pt x="16026" y="8356"/>
                </a:lnTo>
                <a:lnTo>
                  <a:pt x="15646" y="8356"/>
                </a:lnTo>
                <a:lnTo>
                  <a:pt x="15266" y="8356"/>
                </a:lnTo>
                <a:lnTo>
                  <a:pt x="14886" y="8356"/>
                </a:lnTo>
                <a:lnTo>
                  <a:pt x="14506" y="8356"/>
                </a:lnTo>
                <a:lnTo>
                  <a:pt x="14126" y="8356"/>
                </a:lnTo>
                <a:lnTo>
                  <a:pt x="13746" y="8356"/>
                </a:lnTo>
                <a:lnTo>
                  <a:pt x="13366" y="8356"/>
                </a:lnTo>
                <a:cubicBezTo>
                  <a:pt x="13355" y="8356"/>
                  <a:pt x="13343" y="8354"/>
                  <a:pt x="13332" y="8349"/>
                </a:cubicBezTo>
                <a:lnTo>
                  <a:pt x="12957" y="8177"/>
                </a:lnTo>
                <a:lnTo>
                  <a:pt x="12577" y="8009"/>
                </a:lnTo>
                <a:lnTo>
                  <a:pt x="12197" y="7837"/>
                </a:lnTo>
                <a:lnTo>
                  <a:pt x="11817" y="7665"/>
                </a:lnTo>
                <a:cubicBezTo>
                  <a:pt x="11804" y="7659"/>
                  <a:pt x="11793" y="7651"/>
                  <a:pt x="11785" y="7639"/>
                </a:cubicBezTo>
                <a:lnTo>
                  <a:pt x="11405" y="7127"/>
                </a:lnTo>
                <a:lnTo>
                  <a:pt x="11470" y="7160"/>
                </a:lnTo>
                <a:lnTo>
                  <a:pt x="11090" y="7160"/>
                </a:lnTo>
                <a:cubicBezTo>
                  <a:pt x="11065" y="7160"/>
                  <a:pt x="11040" y="7148"/>
                  <a:pt x="11025" y="7127"/>
                </a:cubicBezTo>
                <a:lnTo>
                  <a:pt x="10645" y="6615"/>
                </a:lnTo>
                <a:lnTo>
                  <a:pt x="10677" y="6641"/>
                </a:lnTo>
                <a:lnTo>
                  <a:pt x="10297" y="6473"/>
                </a:lnTo>
                <a:lnTo>
                  <a:pt x="9917" y="6301"/>
                </a:lnTo>
                <a:cubicBezTo>
                  <a:pt x="9909" y="6298"/>
                  <a:pt x="9902" y="6293"/>
                  <a:pt x="9895" y="6287"/>
                </a:cubicBezTo>
                <a:lnTo>
                  <a:pt x="9519" y="5947"/>
                </a:lnTo>
                <a:cubicBezTo>
                  <a:pt x="9508" y="5937"/>
                  <a:pt x="9500" y="5923"/>
                  <a:pt x="9495" y="5908"/>
                </a:cubicBezTo>
                <a:lnTo>
                  <a:pt x="9115" y="4544"/>
                </a:lnTo>
                <a:lnTo>
                  <a:pt x="9139" y="4583"/>
                </a:lnTo>
                <a:lnTo>
                  <a:pt x="8759" y="4239"/>
                </a:lnTo>
                <a:lnTo>
                  <a:pt x="8814" y="4260"/>
                </a:lnTo>
                <a:lnTo>
                  <a:pt x="8434" y="4260"/>
                </a:lnTo>
                <a:cubicBezTo>
                  <a:pt x="8423" y="4260"/>
                  <a:pt x="8412" y="4258"/>
                  <a:pt x="8401" y="4253"/>
                </a:cubicBezTo>
                <a:lnTo>
                  <a:pt x="8021" y="4085"/>
                </a:lnTo>
                <a:lnTo>
                  <a:pt x="7641" y="3913"/>
                </a:lnTo>
                <a:lnTo>
                  <a:pt x="7261" y="3741"/>
                </a:lnTo>
                <a:cubicBezTo>
                  <a:pt x="7253" y="3738"/>
                  <a:pt x="7246" y="3733"/>
                  <a:pt x="7240" y="3728"/>
                </a:cubicBezTo>
                <a:lnTo>
                  <a:pt x="6860" y="3388"/>
                </a:lnTo>
                <a:lnTo>
                  <a:pt x="6480" y="3048"/>
                </a:lnTo>
                <a:cubicBezTo>
                  <a:pt x="6476" y="3044"/>
                  <a:pt x="6472" y="3040"/>
                  <a:pt x="6468" y="3035"/>
                </a:cubicBezTo>
                <a:lnTo>
                  <a:pt x="6092" y="2523"/>
                </a:lnTo>
                <a:lnTo>
                  <a:pt x="6125" y="2549"/>
                </a:lnTo>
                <a:lnTo>
                  <a:pt x="5745" y="2377"/>
                </a:lnTo>
                <a:lnTo>
                  <a:pt x="5778" y="2384"/>
                </a:lnTo>
                <a:lnTo>
                  <a:pt x="5398" y="2384"/>
                </a:lnTo>
                <a:cubicBezTo>
                  <a:pt x="5387" y="2384"/>
                  <a:pt x="5375" y="2382"/>
                  <a:pt x="5365" y="2377"/>
                </a:cubicBezTo>
                <a:lnTo>
                  <a:pt x="4985" y="2205"/>
                </a:lnTo>
                <a:cubicBezTo>
                  <a:pt x="4972" y="2199"/>
                  <a:pt x="4961" y="2191"/>
                  <a:pt x="4953" y="2179"/>
                </a:cubicBezTo>
                <a:lnTo>
                  <a:pt x="4573" y="1667"/>
                </a:lnTo>
                <a:lnTo>
                  <a:pt x="4638" y="1700"/>
                </a:lnTo>
                <a:lnTo>
                  <a:pt x="4258" y="1700"/>
                </a:lnTo>
                <a:cubicBezTo>
                  <a:pt x="4238" y="1700"/>
                  <a:pt x="4219" y="1693"/>
                  <a:pt x="4204" y="1680"/>
                </a:cubicBezTo>
                <a:lnTo>
                  <a:pt x="3824" y="1340"/>
                </a:lnTo>
                <a:lnTo>
                  <a:pt x="3878" y="1360"/>
                </a:lnTo>
                <a:lnTo>
                  <a:pt x="3498" y="1360"/>
                </a:lnTo>
                <a:cubicBezTo>
                  <a:pt x="3487" y="1360"/>
                  <a:pt x="3475" y="1358"/>
                  <a:pt x="3465" y="1353"/>
                </a:cubicBezTo>
                <a:lnTo>
                  <a:pt x="3085" y="1181"/>
                </a:lnTo>
                <a:lnTo>
                  <a:pt x="3118" y="1188"/>
                </a:lnTo>
                <a:lnTo>
                  <a:pt x="2742" y="1188"/>
                </a:lnTo>
                <a:cubicBezTo>
                  <a:pt x="2731" y="1188"/>
                  <a:pt x="2720" y="1186"/>
                  <a:pt x="2709" y="1181"/>
                </a:cubicBezTo>
                <a:lnTo>
                  <a:pt x="2329" y="1013"/>
                </a:lnTo>
                <a:cubicBezTo>
                  <a:pt x="2313" y="1006"/>
                  <a:pt x="2299" y="994"/>
                  <a:pt x="2291" y="978"/>
                </a:cubicBezTo>
                <a:lnTo>
                  <a:pt x="1911" y="294"/>
                </a:lnTo>
                <a:lnTo>
                  <a:pt x="1949" y="329"/>
                </a:lnTo>
                <a:lnTo>
                  <a:pt x="1569" y="157"/>
                </a:lnTo>
                <a:lnTo>
                  <a:pt x="1602" y="164"/>
                </a:lnTo>
                <a:lnTo>
                  <a:pt x="1222" y="164"/>
                </a:lnTo>
                <a:lnTo>
                  <a:pt x="842" y="164"/>
                </a:lnTo>
                <a:lnTo>
                  <a:pt x="462" y="164"/>
                </a:lnTo>
                <a:lnTo>
                  <a:pt x="82" y="164"/>
                </a:lnTo>
                <a:cubicBezTo>
                  <a:pt x="37" y="164"/>
                  <a:pt x="0" y="128"/>
                  <a:pt x="0" y="82"/>
                </a:cubicBezTo>
                <a:cubicBezTo>
                  <a:pt x="0" y="37"/>
                  <a:pt x="37" y="0"/>
                  <a:pt x="82" y="0"/>
                </a:cubicBezTo>
                <a:close/>
              </a:path>
            </a:pathLst>
          </a:custGeom>
          <a:solidFill>
            <a:srgbClr val="4A7EBB"/>
          </a:solidFill>
          <a:ln w="1588" cap="flat">
            <a:solidFill>
              <a:srgbClr val="4A7EBB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5724128" y="4509120"/>
            <a:ext cx="0" cy="91635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91"/>
          <p:cNvSpPr>
            <a:spLocks noChangeArrowheads="1"/>
          </p:cNvSpPr>
          <p:nvPr/>
        </p:nvSpPr>
        <p:spPr bwMode="auto">
          <a:xfrm>
            <a:off x="4499993" y="3140960"/>
            <a:ext cx="2808388" cy="12926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lvl="0" algn="ctr"/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Everyone returns home at "21:00</a:t>
            </a:r>
            <a:r>
              <a:rPr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"</a:t>
            </a:r>
            <a:endParaRPr kumimoji="1" lang="ja-JP" altLang="ja-JP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1331640" y="2347488"/>
            <a:ext cx="983909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91"/>
          <p:cNvSpPr>
            <a:spLocks noChangeArrowheads="1"/>
          </p:cNvSpPr>
          <p:nvPr/>
        </p:nvSpPr>
        <p:spPr bwMode="auto">
          <a:xfrm>
            <a:off x="2431592" y="2101488"/>
            <a:ext cx="2106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49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persons</a:t>
            </a:r>
            <a:endParaRPr kumimoji="1" lang="ja-JP" altLang="ja-JP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6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337709" y="3429000"/>
            <a:ext cx="4468595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Bayesian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Reasoning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4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503896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 What’s “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Bayesian Reasoning”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73500" y="3429000"/>
            <a:ext cx="8103070" cy="160444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5370" y="5733340"/>
            <a:ext cx="9020090" cy="720080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It turns into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“Monetary Value</a:t>
            </a:r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“.</a:t>
            </a:r>
            <a:endParaRPr lang="en-US" altLang="ja-JP" sz="36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96932" y="1124680"/>
            <a:ext cx="85351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 smtClean="0">
                <a:latin typeface="Meiryo UI" pitchFamily="50" charset="-128"/>
                <a:ea typeface="Meiryo UI" pitchFamily="50" charset="-128"/>
              </a:rPr>
              <a:t>■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When the cause and effect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are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known, the reasoning can be traced back 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result to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cause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algn="ctr"/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latin typeface="Meiryo UI" pitchFamily="50" charset="-128"/>
                <a:ea typeface="Meiryo UI" pitchFamily="50" charset="-128"/>
              </a:rPr>
              <a:t>  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Using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the data "If you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join a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marriage party, you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   can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get married," we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want to know, </a:t>
            </a: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"</a:t>
            </a:r>
            <a:r>
              <a:rPr lang="en-US" altLang="ja-JP" sz="24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What is the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probability </a:t>
            </a:r>
            <a:r>
              <a:rPr lang="en-US" altLang="ja-JP" sz="24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that a married person </a:t>
            </a:r>
            <a:endParaRPr lang="en-US" altLang="ja-JP" sz="2400" b="1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had a marriage party </a:t>
            </a:r>
            <a:r>
              <a:rPr lang="en-US" altLang="ja-JP" sz="24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at least once a month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?”</a:t>
            </a:r>
            <a:endParaRPr lang="en-US" altLang="ja-JP" sz="2800" b="1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6" name="右矢印 45"/>
          <p:cNvSpPr/>
          <p:nvPr/>
        </p:nvSpPr>
        <p:spPr>
          <a:xfrm rot="5400000">
            <a:off x="4275075" y="5064245"/>
            <a:ext cx="390426" cy="515664"/>
          </a:xfrm>
          <a:prstGeom prst="rightArrow">
            <a:avLst>
              <a:gd name="adj1" fmla="val 50000"/>
              <a:gd name="adj2" fmla="val 56692"/>
            </a:avLst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右矢印 68"/>
          <p:cNvSpPr/>
          <p:nvPr/>
        </p:nvSpPr>
        <p:spPr>
          <a:xfrm rot="5400000">
            <a:off x="4269278" y="2631803"/>
            <a:ext cx="390426" cy="504070"/>
          </a:xfrm>
          <a:prstGeom prst="rightArrow">
            <a:avLst>
              <a:gd name="adj1" fmla="val 50000"/>
              <a:gd name="adj2" fmla="val 56692"/>
            </a:avLst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2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円/楕円 42"/>
          <p:cNvSpPr/>
          <p:nvPr/>
        </p:nvSpPr>
        <p:spPr>
          <a:xfrm>
            <a:off x="3946797" y="5660572"/>
            <a:ext cx="1296154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Affair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9" name="円/楕円 43"/>
          <p:cNvSpPr/>
          <p:nvPr/>
        </p:nvSpPr>
        <p:spPr>
          <a:xfrm>
            <a:off x="5458974" y="5660572"/>
            <a:ext cx="1505573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Underwear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40" name="直線矢印コネクタ 39"/>
          <p:cNvCxnSpPr>
            <a:stCxn id="38" idx="6"/>
            <a:endCxn id="39" idx="2"/>
          </p:cNvCxnSpPr>
          <p:nvPr/>
        </p:nvCxnSpPr>
        <p:spPr>
          <a:xfrm>
            <a:off x="5242951" y="6064684"/>
            <a:ext cx="2160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71491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5.2 Reversal of Causes and Effects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3191" y="1153611"/>
            <a:ext cx="8676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Example 1: "When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your partner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cheat, you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can find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someone's underwear."</a:t>
            </a:r>
          </a:p>
          <a:p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" name="円/楕円 42"/>
          <p:cNvSpPr/>
          <p:nvPr/>
        </p:nvSpPr>
        <p:spPr>
          <a:xfrm>
            <a:off x="2843760" y="2276840"/>
            <a:ext cx="1296154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Affair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円/楕円 43"/>
          <p:cNvSpPr/>
          <p:nvPr/>
        </p:nvSpPr>
        <p:spPr>
          <a:xfrm>
            <a:off x="4355937" y="2276840"/>
            <a:ext cx="1452633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Underwear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16" name="直線矢印コネクタ 15"/>
          <p:cNvCxnSpPr>
            <a:stCxn id="14" idx="6"/>
            <a:endCxn id="15" idx="2"/>
          </p:cNvCxnSpPr>
          <p:nvPr/>
        </p:nvCxnSpPr>
        <p:spPr>
          <a:xfrm>
            <a:off x="4139914" y="2680952"/>
            <a:ext cx="2160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0" y="382324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"What is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probability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that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your partner cheats, when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you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find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underwear?"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6460365" y="5373270"/>
            <a:ext cx="776005" cy="427741"/>
            <a:chOff x="5033721" y="1833782"/>
            <a:chExt cx="1425724" cy="785871"/>
          </a:xfrm>
        </p:grpSpPr>
        <p:sp>
          <p:nvSpPr>
            <p:cNvPr id="27" name="フリーフォーム 26"/>
            <p:cNvSpPr/>
            <p:nvPr/>
          </p:nvSpPr>
          <p:spPr>
            <a:xfrm>
              <a:off x="5094371" y="1833782"/>
              <a:ext cx="1302593" cy="60121"/>
            </a:xfrm>
            <a:custGeom>
              <a:avLst/>
              <a:gdLst>
                <a:gd name="connsiteX0" fmla="*/ 0 w 1857375"/>
                <a:gd name="connsiteY0" fmla="*/ 0 h 85725"/>
                <a:gd name="connsiteX1" fmla="*/ 952500 w 1857375"/>
                <a:gd name="connsiteY1" fmla="*/ 85725 h 85725"/>
                <a:gd name="connsiteX2" fmla="*/ 1857375 w 1857375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75" h="85725">
                  <a:moveTo>
                    <a:pt x="0" y="0"/>
                  </a:moveTo>
                  <a:cubicBezTo>
                    <a:pt x="321469" y="42862"/>
                    <a:pt x="642938" y="85725"/>
                    <a:pt x="952500" y="85725"/>
                  </a:cubicBezTo>
                  <a:cubicBezTo>
                    <a:pt x="1262062" y="85725"/>
                    <a:pt x="1559718" y="42862"/>
                    <a:pt x="18573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5036179" y="1848900"/>
              <a:ext cx="69094" cy="161938"/>
            </a:xfrm>
            <a:custGeom>
              <a:avLst/>
              <a:gdLst>
                <a:gd name="connsiteX0" fmla="*/ 98521 w 98521"/>
                <a:gd name="connsiteY0" fmla="*/ 0 h 230909"/>
                <a:gd name="connsiteX1" fmla="*/ 0 w 98521"/>
                <a:gd name="connsiteY1" fmla="*/ 230909 h 2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30909">
                  <a:moveTo>
                    <a:pt x="98521" y="0"/>
                  </a:moveTo>
                  <a:lnTo>
                    <a:pt x="0" y="23090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6386033" y="1846442"/>
              <a:ext cx="69094" cy="166257"/>
            </a:xfrm>
            <a:custGeom>
              <a:avLst/>
              <a:gdLst>
                <a:gd name="connsiteX0" fmla="*/ 0 w 98521"/>
                <a:gd name="connsiteY0" fmla="*/ 0 h 224751"/>
                <a:gd name="connsiteX1" fmla="*/ 98521 w 98521"/>
                <a:gd name="connsiteY1" fmla="*/ 224751 h 22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24751">
                  <a:moveTo>
                    <a:pt x="0" y="0"/>
                  </a:moveTo>
                  <a:lnTo>
                    <a:pt x="98521" y="22475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5033721" y="1995193"/>
              <a:ext cx="1425724" cy="624460"/>
            </a:xfrm>
            <a:custGeom>
              <a:avLst/>
              <a:gdLst>
                <a:gd name="connsiteX0" fmla="*/ 0 w 2050472"/>
                <a:gd name="connsiteY0" fmla="*/ 0 h 862381"/>
                <a:gd name="connsiteX1" fmla="*/ 363297 w 2050472"/>
                <a:gd name="connsiteY1" fmla="*/ 280170 h 862381"/>
                <a:gd name="connsiteX2" fmla="*/ 631151 w 2050472"/>
                <a:gd name="connsiteY2" fmla="*/ 551103 h 862381"/>
                <a:gd name="connsiteX3" fmla="*/ 791248 w 2050472"/>
                <a:gd name="connsiteY3" fmla="*/ 760461 h 862381"/>
                <a:gd name="connsiteX4" fmla="*/ 852824 w 2050472"/>
                <a:gd name="connsiteY4" fmla="*/ 818958 h 862381"/>
                <a:gd name="connsiteX5" fmla="*/ 1009842 w 2050472"/>
                <a:gd name="connsiteY5" fmla="*/ 858982 h 862381"/>
                <a:gd name="connsiteX6" fmla="*/ 1157624 w 2050472"/>
                <a:gd name="connsiteY6" fmla="*/ 849745 h 862381"/>
                <a:gd name="connsiteX7" fmla="*/ 1246909 w 2050472"/>
                <a:gd name="connsiteY7" fmla="*/ 766618 h 862381"/>
                <a:gd name="connsiteX8" fmla="*/ 1407006 w 2050472"/>
                <a:gd name="connsiteY8" fmla="*/ 551103 h 862381"/>
                <a:gd name="connsiteX9" fmla="*/ 1610206 w 2050472"/>
                <a:gd name="connsiteY9" fmla="*/ 344824 h 862381"/>
                <a:gd name="connsiteX10" fmla="*/ 1853430 w 2050472"/>
                <a:gd name="connsiteY10" fmla="*/ 123152 h 862381"/>
                <a:gd name="connsiteX11" fmla="*/ 2050472 w 2050472"/>
                <a:gd name="connsiteY11" fmla="*/ 3079 h 862381"/>
                <a:gd name="connsiteX0" fmla="*/ 0 w 2025938"/>
                <a:gd name="connsiteY0" fmla="*/ 0 h 876401"/>
                <a:gd name="connsiteX1" fmla="*/ 338763 w 2025938"/>
                <a:gd name="connsiteY1" fmla="*/ 294190 h 876401"/>
                <a:gd name="connsiteX2" fmla="*/ 606617 w 2025938"/>
                <a:gd name="connsiteY2" fmla="*/ 565123 h 876401"/>
                <a:gd name="connsiteX3" fmla="*/ 766714 w 2025938"/>
                <a:gd name="connsiteY3" fmla="*/ 774481 h 876401"/>
                <a:gd name="connsiteX4" fmla="*/ 828290 w 2025938"/>
                <a:gd name="connsiteY4" fmla="*/ 832978 h 876401"/>
                <a:gd name="connsiteX5" fmla="*/ 985308 w 2025938"/>
                <a:gd name="connsiteY5" fmla="*/ 873002 h 876401"/>
                <a:gd name="connsiteX6" fmla="*/ 1133090 w 2025938"/>
                <a:gd name="connsiteY6" fmla="*/ 863765 h 876401"/>
                <a:gd name="connsiteX7" fmla="*/ 1222375 w 2025938"/>
                <a:gd name="connsiteY7" fmla="*/ 780638 h 876401"/>
                <a:gd name="connsiteX8" fmla="*/ 1382472 w 2025938"/>
                <a:gd name="connsiteY8" fmla="*/ 565123 h 876401"/>
                <a:gd name="connsiteX9" fmla="*/ 1585672 w 2025938"/>
                <a:gd name="connsiteY9" fmla="*/ 358844 h 876401"/>
                <a:gd name="connsiteX10" fmla="*/ 1828896 w 2025938"/>
                <a:gd name="connsiteY10" fmla="*/ 137172 h 876401"/>
                <a:gd name="connsiteX11" fmla="*/ 2025938 w 2025938"/>
                <a:gd name="connsiteY11" fmla="*/ 17099 h 876401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31120 h 890422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10091 h 8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2948" h="890422">
                  <a:moveTo>
                    <a:pt x="0" y="0"/>
                  </a:moveTo>
                  <a:cubicBezTo>
                    <a:pt x="129052" y="94160"/>
                    <a:pt x="243502" y="211687"/>
                    <a:pt x="345773" y="308211"/>
                  </a:cubicBezTo>
                  <a:cubicBezTo>
                    <a:pt x="448044" y="404735"/>
                    <a:pt x="542302" y="499096"/>
                    <a:pt x="613627" y="579144"/>
                  </a:cubicBezTo>
                  <a:cubicBezTo>
                    <a:pt x="684952" y="659192"/>
                    <a:pt x="736779" y="743860"/>
                    <a:pt x="773724" y="788502"/>
                  </a:cubicBezTo>
                  <a:cubicBezTo>
                    <a:pt x="810670" y="833145"/>
                    <a:pt x="798868" y="830579"/>
                    <a:pt x="835300" y="846999"/>
                  </a:cubicBezTo>
                  <a:cubicBezTo>
                    <a:pt x="871732" y="863419"/>
                    <a:pt x="941518" y="881892"/>
                    <a:pt x="992318" y="887023"/>
                  </a:cubicBezTo>
                  <a:cubicBezTo>
                    <a:pt x="1043118" y="892154"/>
                    <a:pt x="1100589" y="893180"/>
                    <a:pt x="1140100" y="877786"/>
                  </a:cubicBezTo>
                  <a:cubicBezTo>
                    <a:pt x="1179611" y="862392"/>
                    <a:pt x="1187821" y="844433"/>
                    <a:pt x="1229385" y="794659"/>
                  </a:cubicBezTo>
                  <a:cubicBezTo>
                    <a:pt x="1270949" y="744885"/>
                    <a:pt x="1328933" y="649443"/>
                    <a:pt x="1389482" y="579144"/>
                  </a:cubicBezTo>
                  <a:cubicBezTo>
                    <a:pt x="1450032" y="508845"/>
                    <a:pt x="1518278" y="444190"/>
                    <a:pt x="1592682" y="372865"/>
                  </a:cubicBezTo>
                  <a:cubicBezTo>
                    <a:pt x="1667086" y="301540"/>
                    <a:pt x="1762528" y="211655"/>
                    <a:pt x="1835906" y="151193"/>
                  </a:cubicBezTo>
                  <a:cubicBezTo>
                    <a:pt x="1909284" y="90731"/>
                    <a:pt x="1971116" y="41649"/>
                    <a:pt x="2032948" y="100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7917" y="5373270"/>
            <a:ext cx="1426211" cy="1197084"/>
          </a:xfrm>
          <a:prstGeom prst="rect">
            <a:avLst/>
          </a:prstGeom>
        </p:spPr>
      </p:pic>
      <p:sp>
        <p:nvSpPr>
          <p:cNvPr id="32" name="フリーフォーム 31"/>
          <p:cNvSpPr/>
          <p:nvPr/>
        </p:nvSpPr>
        <p:spPr>
          <a:xfrm flipV="1">
            <a:off x="3609579" y="5653465"/>
            <a:ext cx="2880320" cy="143666"/>
          </a:xfrm>
          <a:custGeom>
            <a:avLst/>
            <a:gdLst>
              <a:gd name="connsiteX0" fmla="*/ 2109354 w 2109354"/>
              <a:gd name="connsiteY0" fmla="*/ 413854 h 413854"/>
              <a:gd name="connsiteX1" fmla="*/ 1527463 w 2109354"/>
              <a:gd name="connsiteY1" fmla="*/ 154081 h 413854"/>
              <a:gd name="connsiteX2" fmla="*/ 997527 w 2109354"/>
              <a:gd name="connsiteY2" fmla="*/ 8608 h 413854"/>
              <a:gd name="connsiteX3" fmla="*/ 0 w 2109354"/>
              <a:gd name="connsiteY3" fmla="*/ 29390 h 4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54" h="413854">
                <a:moveTo>
                  <a:pt x="2109354" y="413854"/>
                </a:moveTo>
                <a:cubicBezTo>
                  <a:pt x="1911060" y="317738"/>
                  <a:pt x="1712767" y="221622"/>
                  <a:pt x="1527463" y="154081"/>
                </a:cubicBezTo>
                <a:cubicBezTo>
                  <a:pt x="1342159" y="86540"/>
                  <a:pt x="1252104" y="29390"/>
                  <a:pt x="997527" y="8608"/>
                </a:cubicBezTo>
                <a:cubicBezTo>
                  <a:pt x="742950" y="-12174"/>
                  <a:pt x="371475" y="8608"/>
                  <a:pt x="0" y="2939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5691965" y="2152719"/>
            <a:ext cx="776005" cy="427741"/>
            <a:chOff x="5033721" y="1833782"/>
            <a:chExt cx="1425724" cy="785871"/>
          </a:xfrm>
        </p:grpSpPr>
        <p:sp>
          <p:nvSpPr>
            <p:cNvPr id="34" name="フリーフォーム 33"/>
            <p:cNvSpPr/>
            <p:nvPr/>
          </p:nvSpPr>
          <p:spPr>
            <a:xfrm>
              <a:off x="5094371" y="1833782"/>
              <a:ext cx="1302593" cy="60121"/>
            </a:xfrm>
            <a:custGeom>
              <a:avLst/>
              <a:gdLst>
                <a:gd name="connsiteX0" fmla="*/ 0 w 1857375"/>
                <a:gd name="connsiteY0" fmla="*/ 0 h 85725"/>
                <a:gd name="connsiteX1" fmla="*/ 952500 w 1857375"/>
                <a:gd name="connsiteY1" fmla="*/ 85725 h 85725"/>
                <a:gd name="connsiteX2" fmla="*/ 1857375 w 1857375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75" h="85725">
                  <a:moveTo>
                    <a:pt x="0" y="0"/>
                  </a:moveTo>
                  <a:cubicBezTo>
                    <a:pt x="321469" y="42862"/>
                    <a:pt x="642938" y="85725"/>
                    <a:pt x="952500" y="85725"/>
                  </a:cubicBezTo>
                  <a:cubicBezTo>
                    <a:pt x="1262062" y="85725"/>
                    <a:pt x="1559718" y="42862"/>
                    <a:pt x="18573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5036179" y="1848900"/>
              <a:ext cx="69094" cy="161938"/>
            </a:xfrm>
            <a:custGeom>
              <a:avLst/>
              <a:gdLst>
                <a:gd name="connsiteX0" fmla="*/ 98521 w 98521"/>
                <a:gd name="connsiteY0" fmla="*/ 0 h 230909"/>
                <a:gd name="connsiteX1" fmla="*/ 0 w 98521"/>
                <a:gd name="connsiteY1" fmla="*/ 230909 h 2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30909">
                  <a:moveTo>
                    <a:pt x="98521" y="0"/>
                  </a:moveTo>
                  <a:lnTo>
                    <a:pt x="0" y="23090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6386033" y="1846442"/>
              <a:ext cx="69094" cy="166257"/>
            </a:xfrm>
            <a:custGeom>
              <a:avLst/>
              <a:gdLst>
                <a:gd name="connsiteX0" fmla="*/ 0 w 98521"/>
                <a:gd name="connsiteY0" fmla="*/ 0 h 224751"/>
                <a:gd name="connsiteX1" fmla="*/ 98521 w 98521"/>
                <a:gd name="connsiteY1" fmla="*/ 224751 h 22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24751">
                  <a:moveTo>
                    <a:pt x="0" y="0"/>
                  </a:moveTo>
                  <a:lnTo>
                    <a:pt x="98521" y="22475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5033721" y="1995193"/>
              <a:ext cx="1425724" cy="624460"/>
            </a:xfrm>
            <a:custGeom>
              <a:avLst/>
              <a:gdLst>
                <a:gd name="connsiteX0" fmla="*/ 0 w 2050472"/>
                <a:gd name="connsiteY0" fmla="*/ 0 h 862381"/>
                <a:gd name="connsiteX1" fmla="*/ 363297 w 2050472"/>
                <a:gd name="connsiteY1" fmla="*/ 280170 h 862381"/>
                <a:gd name="connsiteX2" fmla="*/ 631151 w 2050472"/>
                <a:gd name="connsiteY2" fmla="*/ 551103 h 862381"/>
                <a:gd name="connsiteX3" fmla="*/ 791248 w 2050472"/>
                <a:gd name="connsiteY3" fmla="*/ 760461 h 862381"/>
                <a:gd name="connsiteX4" fmla="*/ 852824 w 2050472"/>
                <a:gd name="connsiteY4" fmla="*/ 818958 h 862381"/>
                <a:gd name="connsiteX5" fmla="*/ 1009842 w 2050472"/>
                <a:gd name="connsiteY5" fmla="*/ 858982 h 862381"/>
                <a:gd name="connsiteX6" fmla="*/ 1157624 w 2050472"/>
                <a:gd name="connsiteY6" fmla="*/ 849745 h 862381"/>
                <a:gd name="connsiteX7" fmla="*/ 1246909 w 2050472"/>
                <a:gd name="connsiteY7" fmla="*/ 766618 h 862381"/>
                <a:gd name="connsiteX8" fmla="*/ 1407006 w 2050472"/>
                <a:gd name="connsiteY8" fmla="*/ 551103 h 862381"/>
                <a:gd name="connsiteX9" fmla="*/ 1610206 w 2050472"/>
                <a:gd name="connsiteY9" fmla="*/ 344824 h 862381"/>
                <a:gd name="connsiteX10" fmla="*/ 1853430 w 2050472"/>
                <a:gd name="connsiteY10" fmla="*/ 123152 h 862381"/>
                <a:gd name="connsiteX11" fmla="*/ 2050472 w 2050472"/>
                <a:gd name="connsiteY11" fmla="*/ 3079 h 862381"/>
                <a:gd name="connsiteX0" fmla="*/ 0 w 2025938"/>
                <a:gd name="connsiteY0" fmla="*/ 0 h 876401"/>
                <a:gd name="connsiteX1" fmla="*/ 338763 w 2025938"/>
                <a:gd name="connsiteY1" fmla="*/ 294190 h 876401"/>
                <a:gd name="connsiteX2" fmla="*/ 606617 w 2025938"/>
                <a:gd name="connsiteY2" fmla="*/ 565123 h 876401"/>
                <a:gd name="connsiteX3" fmla="*/ 766714 w 2025938"/>
                <a:gd name="connsiteY3" fmla="*/ 774481 h 876401"/>
                <a:gd name="connsiteX4" fmla="*/ 828290 w 2025938"/>
                <a:gd name="connsiteY4" fmla="*/ 832978 h 876401"/>
                <a:gd name="connsiteX5" fmla="*/ 985308 w 2025938"/>
                <a:gd name="connsiteY5" fmla="*/ 873002 h 876401"/>
                <a:gd name="connsiteX6" fmla="*/ 1133090 w 2025938"/>
                <a:gd name="connsiteY6" fmla="*/ 863765 h 876401"/>
                <a:gd name="connsiteX7" fmla="*/ 1222375 w 2025938"/>
                <a:gd name="connsiteY7" fmla="*/ 780638 h 876401"/>
                <a:gd name="connsiteX8" fmla="*/ 1382472 w 2025938"/>
                <a:gd name="connsiteY8" fmla="*/ 565123 h 876401"/>
                <a:gd name="connsiteX9" fmla="*/ 1585672 w 2025938"/>
                <a:gd name="connsiteY9" fmla="*/ 358844 h 876401"/>
                <a:gd name="connsiteX10" fmla="*/ 1828896 w 2025938"/>
                <a:gd name="connsiteY10" fmla="*/ 137172 h 876401"/>
                <a:gd name="connsiteX11" fmla="*/ 2025938 w 2025938"/>
                <a:gd name="connsiteY11" fmla="*/ 17099 h 876401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31120 h 890422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10091 h 8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2948" h="890422">
                  <a:moveTo>
                    <a:pt x="0" y="0"/>
                  </a:moveTo>
                  <a:cubicBezTo>
                    <a:pt x="129052" y="94160"/>
                    <a:pt x="243502" y="211687"/>
                    <a:pt x="345773" y="308211"/>
                  </a:cubicBezTo>
                  <a:cubicBezTo>
                    <a:pt x="448044" y="404735"/>
                    <a:pt x="542302" y="499096"/>
                    <a:pt x="613627" y="579144"/>
                  </a:cubicBezTo>
                  <a:cubicBezTo>
                    <a:pt x="684952" y="659192"/>
                    <a:pt x="736779" y="743860"/>
                    <a:pt x="773724" y="788502"/>
                  </a:cubicBezTo>
                  <a:cubicBezTo>
                    <a:pt x="810670" y="833145"/>
                    <a:pt x="798868" y="830579"/>
                    <a:pt x="835300" y="846999"/>
                  </a:cubicBezTo>
                  <a:cubicBezTo>
                    <a:pt x="871732" y="863419"/>
                    <a:pt x="941518" y="881892"/>
                    <a:pt x="992318" y="887023"/>
                  </a:cubicBezTo>
                  <a:cubicBezTo>
                    <a:pt x="1043118" y="892154"/>
                    <a:pt x="1100589" y="893180"/>
                    <a:pt x="1140100" y="877786"/>
                  </a:cubicBezTo>
                  <a:cubicBezTo>
                    <a:pt x="1179611" y="862392"/>
                    <a:pt x="1187821" y="844433"/>
                    <a:pt x="1229385" y="794659"/>
                  </a:cubicBezTo>
                  <a:cubicBezTo>
                    <a:pt x="1270949" y="744885"/>
                    <a:pt x="1328933" y="649443"/>
                    <a:pt x="1389482" y="579144"/>
                  </a:cubicBezTo>
                  <a:cubicBezTo>
                    <a:pt x="1450032" y="508845"/>
                    <a:pt x="1518278" y="444190"/>
                    <a:pt x="1592682" y="372865"/>
                  </a:cubicBezTo>
                  <a:cubicBezTo>
                    <a:pt x="1667086" y="301540"/>
                    <a:pt x="1762528" y="211655"/>
                    <a:pt x="1835906" y="151193"/>
                  </a:cubicBezTo>
                  <a:cubicBezTo>
                    <a:pt x="1909284" y="90731"/>
                    <a:pt x="1971116" y="41649"/>
                    <a:pt x="2032948" y="100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</p:grpSp>
      <p:sp>
        <p:nvSpPr>
          <p:cNvPr id="41" name="右矢印 40"/>
          <p:cNvSpPr/>
          <p:nvPr/>
        </p:nvSpPr>
        <p:spPr>
          <a:xfrm rot="5400000">
            <a:off x="3655908" y="3283812"/>
            <a:ext cx="534447" cy="50407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182951" y="3282436"/>
            <a:ext cx="4961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To Reverse Cause </a:t>
            </a:r>
            <a:r>
              <a:rPr lang="en-US" altLang="ja-JP" sz="24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and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Effect</a:t>
            </a:r>
            <a:endParaRPr lang="en-US" altLang="ja-JP" sz="2400" b="1" dirty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9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132932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5.3 How to understand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with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"underwear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"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1520" y="3847925"/>
            <a:ext cx="8640960" cy="130913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51520" y="1753752"/>
            <a:ext cx="8640960" cy="12834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79628" y="1700760"/>
            <a:ext cx="85689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You (woman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) return home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from</a:t>
            </a:r>
          </a:p>
          <a:p>
            <a:pPr lvl="1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a business trip and </a:t>
            </a:r>
            <a:r>
              <a:rPr lang="en-US" altLang="ja-JP" sz="28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find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unknown</a:t>
            </a:r>
          </a:p>
          <a:p>
            <a:pPr lvl="1"/>
            <a:r>
              <a:rPr lang="en-US" altLang="ja-JP" sz="28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underwear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in your wardrobe 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79512" y="3861060"/>
            <a:ext cx="87849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What is the probability that your partner (man) is cheating on you </a:t>
            </a:r>
            <a:r>
              <a:rPr lang="en-US" altLang="ja-JP" sz="28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when you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find the underwear?</a:t>
            </a:r>
          </a:p>
        </p:txBody>
      </p:sp>
      <p:sp>
        <p:nvSpPr>
          <p:cNvPr id="45" name="右矢印 44"/>
          <p:cNvSpPr/>
          <p:nvPr/>
        </p:nvSpPr>
        <p:spPr>
          <a:xfrm rot="5400000">
            <a:off x="4270901" y="2974005"/>
            <a:ext cx="386174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655595" y="3320888"/>
            <a:ext cx="5832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This is the "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condition"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19468" y="5462514"/>
            <a:ext cx="7489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This is "conditional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probability"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23910" y="6078718"/>
            <a:ext cx="8912586" cy="720080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It's not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just “probability"</a:t>
            </a:r>
          </a:p>
        </p:txBody>
      </p:sp>
      <p:sp>
        <p:nvSpPr>
          <p:cNvPr id="49" name="右矢印 48"/>
          <p:cNvSpPr/>
          <p:nvPr/>
        </p:nvSpPr>
        <p:spPr>
          <a:xfrm rot="5400000">
            <a:off x="4270901" y="5093545"/>
            <a:ext cx="386174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549" y="817279"/>
            <a:ext cx="9145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■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Exhibit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: "Signal &amp; Noise" by Nate Silver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-23577" y="128245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■Questions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4564" y="1219011"/>
            <a:ext cx="1414061" cy="19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7380" y="105013"/>
            <a:ext cx="774333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1-1.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Introduction to my two personality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956559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As a s</a:t>
            </a:r>
            <a:r>
              <a:rPr lang="ja-JP" altLang="en-US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enior </a:t>
            </a:r>
            <a:r>
              <a:rPr lang="ja-JP" altLang="en-US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researcher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 work days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7603" y="1628750"/>
            <a:ext cx="85849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n"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researcher has worked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for a company that contributes to society with "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technology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" as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my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company 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motto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not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"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love", "money", "sincerity", or "kindness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"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engineer has worked for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many targets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rom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rail, power, transportation, GPS, networks, engines, microwave ovens,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data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analysis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Sucker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for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first things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I've dabbled in most of the AI technology.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73080" y="5085230"/>
            <a:ext cx="90355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As a weekend writer and researcher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307604" y="5661310"/>
            <a:ext cx="8584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Contributed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technical columns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April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2012-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(Approximately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150 columns)</a:t>
            </a:r>
          </a:p>
        </p:txBody>
      </p:sp>
    </p:spTree>
    <p:extLst>
      <p:ext uri="{BB962C8B-B14F-4D97-AF65-F5344CB8AC3E}">
        <p14:creationId xmlns:p14="http://schemas.microsoft.com/office/powerpoint/2010/main" val="31520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7191008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5.4 Required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Information in advance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520" y="2348850"/>
            <a:ext cx="8640960" cy="108423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1520" y="3716992"/>
            <a:ext cx="8640960" cy="112470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1520" y="1080211"/>
            <a:ext cx="8640960" cy="104880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1044786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 Probability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of cheating according to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        general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statistics → </a:t>
            </a:r>
            <a:r>
              <a:rPr lang="en-US" altLang="ja-JP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4%.</a:t>
            </a:r>
            <a:endParaRPr lang="en-US" altLang="ja-JP" sz="28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1520" y="2355865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(2)</a:t>
            </a:r>
            <a:r>
              <a:rPr lang="ja-JP" altLang="en-US" sz="32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Estimate of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“cheating” when</a:t>
            </a:r>
            <a:b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     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underwear is found → </a:t>
            </a:r>
            <a:r>
              <a:rPr lang="en-US" altLang="ja-JP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50%.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1520" y="3704797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(3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) Estimate of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“not cheating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” when</a:t>
            </a:r>
            <a:br>
              <a:rPr lang="en-US" altLang="ja-JP" sz="3200" b="1" dirty="0">
                <a:latin typeface="Meiryo UI" pitchFamily="50" charset="-128"/>
                <a:ea typeface="Meiryo UI" pitchFamily="50" charset="-128"/>
              </a:rPr>
            </a:b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      underwear is found → </a:t>
            </a:r>
            <a:r>
              <a:rPr lang="en-US" altLang="ja-JP" sz="32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5%.</a:t>
            </a:r>
            <a:endParaRPr lang="en-US" altLang="ja-JP" sz="2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23910" y="5733226"/>
            <a:ext cx="8912586" cy="1052744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In this case, (2) and (3) are "subjective" values</a:t>
            </a:r>
            <a:endParaRPr lang="en-US" altLang="ja-JP" sz="36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66883" y="479149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It could be a gift for me. (I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don’t to want to think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it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), however,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i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t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could be my partner's property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(hobby).</a:t>
            </a:r>
          </a:p>
        </p:txBody>
      </p:sp>
    </p:spTree>
    <p:extLst>
      <p:ext uri="{BB962C8B-B14F-4D97-AF65-F5344CB8AC3E}">
        <p14:creationId xmlns:p14="http://schemas.microsoft.com/office/powerpoint/2010/main" val="19772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39835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5.5 Realizing by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Numbers(1)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19590" y="4365173"/>
            <a:ext cx="6192780" cy="15841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827584" y="1340838"/>
            <a:ext cx="7632848" cy="288032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55720" y="1340838"/>
            <a:ext cx="439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  <p:sp>
        <p:nvSpPr>
          <p:cNvPr id="14" name="円/楕円 12"/>
          <p:cNvSpPr/>
          <p:nvPr/>
        </p:nvSpPr>
        <p:spPr>
          <a:xfrm>
            <a:off x="2267744" y="2483194"/>
            <a:ext cx="2880320" cy="150277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91680" y="191690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Cheaters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763606" y="4509189"/>
            <a:ext cx="5832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 10000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人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  x    P(Cheaters)</a:t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人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x     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4%      </a:t>
            </a:r>
          </a:p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       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400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  <p:sp>
        <p:nvSpPr>
          <p:cNvPr id="25" name="円/楕円 21"/>
          <p:cNvSpPr/>
          <p:nvPr/>
        </p:nvSpPr>
        <p:spPr>
          <a:xfrm>
            <a:off x="3275856" y="2473802"/>
            <a:ext cx="3744416" cy="1502776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195736" y="2996328"/>
            <a:ext cx="2664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400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people</a:t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(4%)</a:t>
            </a:r>
          </a:p>
        </p:txBody>
      </p:sp>
      <p:sp>
        <p:nvSpPr>
          <p:cNvPr id="27" name="円弧 26"/>
          <p:cNvSpPr/>
          <p:nvPr/>
        </p:nvSpPr>
        <p:spPr>
          <a:xfrm>
            <a:off x="2267744" y="2492966"/>
            <a:ext cx="2880320" cy="1512168"/>
          </a:xfrm>
          <a:prstGeom prst="arc">
            <a:avLst>
              <a:gd name="adj1" fmla="val 2285395"/>
              <a:gd name="adj2" fmla="val 2283575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1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39835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5.6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Realizing by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Numbers(2)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12" y="4581127"/>
            <a:ext cx="8892480" cy="15841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79640" y="1124744"/>
            <a:ext cx="547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  <p:sp>
        <p:nvSpPr>
          <p:cNvPr id="17" name="円/楕円 12"/>
          <p:cNvSpPr/>
          <p:nvPr/>
        </p:nvSpPr>
        <p:spPr>
          <a:xfrm>
            <a:off x="2267744" y="2699148"/>
            <a:ext cx="2880320" cy="150277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5542" y="4725143"/>
            <a:ext cx="8425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  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10000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x P(cheaters) x P(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underwear|cheaters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x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4%     x      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50% </a:t>
            </a:r>
          </a:p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                   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200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  <p:sp>
        <p:nvSpPr>
          <p:cNvPr id="19" name="円/楕円 14"/>
          <p:cNvSpPr/>
          <p:nvPr/>
        </p:nvSpPr>
        <p:spPr>
          <a:xfrm>
            <a:off x="3275856" y="2689756"/>
            <a:ext cx="3744416" cy="1502776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87530" y="1757786"/>
            <a:ext cx="7056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When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the underwear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is discovered,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person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who is cheating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円弧 20"/>
          <p:cNvSpPr/>
          <p:nvPr/>
        </p:nvSpPr>
        <p:spPr>
          <a:xfrm>
            <a:off x="3275856" y="2708920"/>
            <a:ext cx="3744416" cy="1512168"/>
          </a:xfrm>
          <a:prstGeom prst="arc">
            <a:avLst>
              <a:gd name="adj1" fmla="val 8389025"/>
              <a:gd name="adj2" fmla="val 13201386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4" name="円弧 23"/>
          <p:cNvSpPr/>
          <p:nvPr/>
        </p:nvSpPr>
        <p:spPr>
          <a:xfrm>
            <a:off x="2267744" y="2708920"/>
            <a:ext cx="2880320" cy="1512168"/>
          </a:xfrm>
          <a:prstGeom prst="arc">
            <a:avLst>
              <a:gd name="adj1" fmla="val 18669980"/>
              <a:gd name="adj2" fmla="val 2869422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827584" y="1124744"/>
            <a:ext cx="7632848" cy="324036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491850" y="2978963"/>
            <a:ext cx="1512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200</a:t>
            </a:r>
          </a:p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582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39835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5.7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Realizing by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Numbers(3)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7504" y="4869160"/>
            <a:ext cx="8856984" cy="15841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" name="円/楕円 12"/>
          <p:cNvSpPr/>
          <p:nvPr/>
        </p:nvSpPr>
        <p:spPr>
          <a:xfrm>
            <a:off x="2267744" y="2699148"/>
            <a:ext cx="2880320" cy="150277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275856" y="2689756"/>
            <a:ext cx="3744416" cy="1502776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7504" y="501317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    10000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x P(cheaters) x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P(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underwear|NO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cheaters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x    96%       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x           5%</a:t>
            </a:r>
          </a:p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                   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480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619590" y="1772816"/>
            <a:ext cx="6840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When the underwear is discovered, the person who is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NOT cheating</a:t>
            </a:r>
            <a:endParaRPr lang="en-US" altLang="ja-JP" sz="2800" b="1" dirty="0"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7" name="円弧 26"/>
          <p:cNvSpPr/>
          <p:nvPr/>
        </p:nvSpPr>
        <p:spPr>
          <a:xfrm>
            <a:off x="3275856" y="2708920"/>
            <a:ext cx="3744416" cy="1512168"/>
          </a:xfrm>
          <a:prstGeom prst="arc">
            <a:avLst>
              <a:gd name="adj1" fmla="val 13209421"/>
              <a:gd name="adj2" fmla="val 8370769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円弧 29"/>
          <p:cNvSpPr/>
          <p:nvPr/>
        </p:nvSpPr>
        <p:spPr>
          <a:xfrm>
            <a:off x="2267744" y="2708920"/>
            <a:ext cx="2880320" cy="1512168"/>
          </a:xfrm>
          <a:prstGeom prst="arc">
            <a:avLst>
              <a:gd name="adj1" fmla="val 18740891"/>
              <a:gd name="adj2" fmla="val 2798186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827584" y="1124744"/>
            <a:ext cx="7632848" cy="331236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92080" y="3212282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smtClean="0">
                <a:latin typeface="Meiryo UI" pitchFamily="50" charset="-128"/>
                <a:ea typeface="Meiryo UI" pitchFamily="50" charset="-128"/>
              </a:rPr>
              <a:t>480</a:t>
            </a:r>
            <a:r>
              <a:rPr lang="ja-JP" altLang="en-US" sz="2800" b="1" smtClean="0"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640" y="1124744"/>
            <a:ext cx="547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8991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39835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5.8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Realizing by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Numbers(4)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5536" y="4419167"/>
            <a:ext cx="8568952" cy="109812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" name="円/楕円 12"/>
          <p:cNvSpPr/>
          <p:nvPr/>
        </p:nvSpPr>
        <p:spPr>
          <a:xfrm>
            <a:off x="2267744" y="2339108"/>
            <a:ext cx="2880320" cy="150277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" name="円/楕円 21"/>
          <p:cNvSpPr/>
          <p:nvPr/>
        </p:nvSpPr>
        <p:spPr>
          <a:xfrm>
            <a:off x="3275856" y="2329716"/>
            <a:ext cx="3744416" cy="1502776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円弧 18"/>
          <p:cNvSpPr/>
          <p:nvPr/>
        </p:nvSpPr>
        <p:spPr>
          <a:xfrm>
            <a:off x="3275856" y="2348880"/>
            <a:ext cx="3744416" cy="1512168"/>
          </a:xfrm>
          <a:prstGeom prst="arc">
            <a:avLst>
              <a:gd name="adj1" fmla="val 8462946"/>
              <a:gd name="adj2" fmla="val 8445588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827584" y="1124744"/>
            <a:ext cx="7632848" cy="295232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572000" y="2852242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smtClean="0">
                <a:latin typeface="Meiryo UI" pitchFamily="50" charset="-128"/>
                <a:ea typeface="Meiryo UI" pitchFamily="50" charset="-128"/>
              </a:rPr>
              <a:t>680</a:t>
            </a:r>
            <a:r>
              <a:rPr lang="ja-JP" altLang="en-US" sz="2800" b="1" smtClean="0">
                <a:latin typeface="Meiryo UI" pitchFamily="50" charset="-128"/>
                <a:ea typeface="Meiryo UI" pitchFamily="50" charset="-128"/>
              </a:rPr>
              <a:t>人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411764" y="1753620"/>
            <a:ext cx="5832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Partners found in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underwear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67544" y="448644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              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+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480</a:t>
            </a:r>
          </a:p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                   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680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979640" y="1124744"/>
            <a:ext cx="547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301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39835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5.9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Realizing by 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Numbers(5)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3191" y="4592830"/>
            <a:ext cx="8923429" cy="20835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267744" y="2771156"/>
            <a:ext cx="2880320" cy="150277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" name="円/楕円 21"/>
          <p:cNvSpPr/>
          <p:nvPr/>
        </p:nvSpPr>
        <p:spPr>
          <a:xfrm>
            <a:off x="3275856" y="2761764"/>
            <a:ext cx="3744416" cy="1502776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円弧 22"/>
          <p:cNvSpPr/>
          <p:nvPr/>
        </p:nvSpPr>
        <p:spPr>
          <a:xfrm>
            <a:off x="3275856" y="2780928"/>
            <a:ext cx="3744416" cy="1512168"/>
          </a:xfrm>
          <a:prstGeom prst="arc">
            <a:avLst>
              <a:gd name="adj1" fmla="val 8462946"/>
              <a:gd name="adj2" fmla="val 8370769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27584" y="1109062"/>
            <a:ext cx="7632848" cy="332805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27480" y="1772816"/>
            <a:ext cx="777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What is the percentage of people who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are found underwear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and are cheating?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円弧 28"/>
          <p:cNvSpPr/>
          <p:nvPr/>
        </p:nvSpPr>
        <p:spPr>
          <a:xfrm>
            <a:off x="2267744" y="2780928"/>
            <a:ext cx="2880320" cy="1512168"/>
          </a:xfrm>
          <a:prstGeom prst="arc">
            <a:avLst>
              <a:gd name="adj1" fmla="val 18740891"/>
              <a:gd name="adj2" fmla="val 2798186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5370" y="4589253"/>
            <a:ext cx="90731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When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underwear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is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found,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what is the partner (male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) probability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that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he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is cheating on you? </a:t>
            </a:r>
            <a:r>
              <a:rPr lang="en-US" altLang="ja-JP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= 29.4 % </a:t>
            </a:r>
            <a:endParaRPr lang="en-US" altLang="ja-JP" sz="32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U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p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from the original probability of </a:t>
            </a:r>
            <a:r>
              <a:rPr lang="en-US" altLang="ja-JP" sz="3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 </a:t>
            </a:r>
            <a:r>
              <a:rPr lang="en-US" altLang="ja-JP" sz="32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)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851920" y="3010307"/>
            <a:ext cx="2736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200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/680</a:t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40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= 29.4%</a:t>
            </a:r>
            <a:endParaRPr lang="en-US" altLang="ja-JP" sz="28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640" y="1124744"/>
            <a:ext cx="547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815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8657306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5.10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Prior probability &amp; posterior probability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46569" y="1556720"/>
            <a:ext cx="8798478" cy="2880320"/>
            <a:chOff x="166010" y="1412776"/>
            <a:chExt cx="8798478" cy="3600400"/>
          </a:xfrm>
        </p:grpSpPr>
        <p:sp>
          <p:nvSpPr>
            <p:cNvPr id="16" name="角丸四角形 15"/>
            <p:cNvSpPr/>
            <p:nvPr/>
          </p:nvSpPr>
          <p:spPr>
            <a:xfrm>
              <a:off x="166010" y="1412776"/>
              <a:ext cx="4189966" cy="3600400"/>
            </a:xfrm>
            <a:prstGeom prst="roundRect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305868" y="1412776"/>
              <a:ext cx="2244518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600" b="1" dirty="0" smtClean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10000</a:t>
              </a:r>
            </a:p>
          </p:txBody>
        </p:sp>
        <p:sp>
          <p:nvSpPr>
            <p:cNvPr id="18" name="円/楕円 24"/>
            <p:cNvSpPr/>
            <p:nvPr/>
          </p:nvSpPr>
          <p:spPr>
            <a:xfrm>
              <a:off x="956570" y="3203204"/>
              <a:ext cx="1581119" cy="1502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120046" y="3699029"/>
              <a:ext cx="1294913" cy="654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b="1" dirty="0" smtClean="0">
                  <a:latin typeface="Meiryo UI" pitchFamily="50" charset="-128"/>
                  <a:ea typeface="Meiryo UI" pitchFamily="50" charset="-128"/>
                </a:rPr>
                <a:t>400</a:t>
              </a:r>
              <a:endPara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0" name="円弧 19"/>
            <p:cNvSpPr/>
            <p:nvPr/>
          </p:nvSpPr>
          <p:spPr>
            <a:xfrm>
              <a:off x="948467" y="3209987"/>
              <a:ext cx="1581119" cy="1512168"/>
            </a:xfrm>
            <a:prstGeom prst="arc">
              <a:avLst>
                <a:gd name="adj1" fmla="val 2285395"/>
                <a:gd name="adj2" fmla="val 2283575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4860032" y="1412776"/>
              <a:ext cx="4104456" cy="3600400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153" y="3168006"/>
              <a:ext cx="2664295" cy="1697675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7466175" y="3667157"/>
              <a:ext cx="127712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</a:rPr>
                <a:t>680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372200" y="3666125"/>
              <a:ext cx="136815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smtClean="0">
                  <a:latin typeface="Meiryo UI" pitchFamily="50" charset="-128"/>
                  <a:ea typeface="Meiryo UI" pitchFamily="50" charset="-128"/>
                </a:rPr>
                <a:t>200</a:t>
              </a:r>
              <a:endPara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123910" y="5861987"/>
            <a:ext cx="8912586" cy="663443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The object of calculation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changes.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04087" y="83664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Prior probability</a:t>
            </a:r>
            <a:endParaRPr lang="en-US" altLang="ja-JP" sz="32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4192519" y="2492824"/>
            <a:ext cx="93610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04087" y="4509048"/>
            <a:ext cx="4019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400</a:t>
            </a:r>
            <a:r>
              <a:rPr lang="ja-JP" altLang="en-US" sz="3600" b="1" dirty="0" smtClean="0">
                <a:latin typeface="Meiryo UI" pitchFamily="50" charset="-128"/>
                <a:ea typeface="Meiryo UI" pitchFamily="50" charset="-128"/>
              </a:rPr>
              <a:t>人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÷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10000</a:t>
            </a:r>
            <a:b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=0.04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4840591" y="4509048"/>
            <a:ext cx="4019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200</a:t>
            </a:r>
            <a:r>
              <a:rPr lang="ja-JP" altLang="en-US" sz="3600" b="1" dirty="0" smtClean="0">
                <a:latin typeface="Meiryo UI" pitchFamily="50" charset="-128"/>
                <a:ea typeface="Meiryo UI" pitchFamily="50" charset="-128"/>
              </a:rPr>
              <a:t>人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÷680</a:t>
            </a:r>
            <a:b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=0.29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4336535" y="836640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Posterior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probability</a:t>
            </a:r>
            <a:endParaRPr lang="en-US" altLang="ja-JP" sz="3200" b="1" dirty="0" smtClean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0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4117987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5.11 Bayes' theorem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0312" y="2736268"/>
            <a:ext cx="8892480" cy="17901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699792" y="4655719"/>
            <a:ext cx="5858970" cy="1097360"/>
          </a:xfrm>
          <a:prstGeom prst="roundRect">
            <a:avLst/>
          </a:prstGeom>
          <a:solidFill>
            <a:srgbClr val="6699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4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90312" y="864754"/>
            <a:ext cx="8892480" cy="171870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08520" y="864755"/>
            <a:ext cx="9720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P(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cheat|underwear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=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endParaRPr lang="en-US" altLang="ja-JP" sz="2400" b="1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        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    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P(cheat)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4%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x P(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</a:rPr>
              <a:t>underware|cheat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)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50%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endParaRPr lang="en-US" altLang="ja-JP" sz="2400" b="1" dirty="0" smtClean="0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251520" y="1800859"/>
            <a:ext cx="86409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23528" y="2736963"/>
            <a:ext cx="7415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P( A | X )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                    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P( A )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P( X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|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A )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683568" y="3673067"/>
            <a:ext cx="68407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220072" y="3805794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092280" y="3805794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4598322" y="4846100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=</a:t>
            </a:r>
            <a:r>
              <a:rPr lang="en-US" altLang="ja-JP" sz="3600" b="1" smtClean="0">
                <a:latin typeface="Meiryo UI" pitchFamily="50" charset="-128"/>
                <a:ea typeface="Meiryo UI" pitchFamily="50" charset="-128"/>
              </a:rPr>
              <a:t> </a:t>
            </a:r>
            <a:endParaRPr lang="ja-JP" altLang="en-US" sz="3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58820" y="4628335"/>
            <a:ext cx="318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P( A )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P( X</a:t>
            </a:r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|</a:t>
            </a:r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A ) </a:t>
            </a:r>
            <a:endParaRPr lang="en-US" altLang="ja-JP" sz="28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5084074" y="5206140"/>
            <a:ext cx="272828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2195736" y="2671970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= 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843808" y="4916367"/>
            <a:ext cx="2024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P( A |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)  </a:t>
            </a:r>
            <a:endParaRPr lang="en-US" altLang="ja-JP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598469" y="5229859"/>
            <a:ext cx="1511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P( X )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79512" y="1832797"/>
            <a:ext cx="8930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P(Cheat)</a:t>
            </a:r>
            <a:r>
              <a:rPr lang="en-US" altLang="ja-JP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x P(</a:t>
            </a:r>
            <a:r>
              <a:rPr lang="en-US" altLang="ja-JP" b="1" dirty="0" err="1" smtClean="0">
                <a:latin typeface="Meiryo UI" pitchFamily="50" charset="-128"/>
                <a:ea typeface="Meiryo UI" pitchFamily="50" charset="-128"/>
              </a:rPr>
              <a:t>underwear|cheat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+ P(No cheat)</a:t>
            </a:r>
            <a:r>
              <a:rPr lang="en-US" altLang="ja-JP" b="1" dirty="0" err="1" smtClean="0">
                <a:latin typeface="Meiryo UI" pitchFamily="50" charset="-128"/>
                <a:ea typeface="Meiryo UI" pitchFamily="50" charset="-128"/>
              </a:rPr>
              <a:t>xP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en-US" altLang="ja-JP" b="1" dirty="0" err="1" smtClean="0">
                <a:latin typeface="Meiryo UI" pitchFamily="50" charset="-128"/>
                <a:ea typeface="Meiryo UI" pitchFamily="50" charset="-128"/>
              </a:rPr>
              <a:t>underwear|no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 cheat)</a:t>
            </a:r>
            <a:endParaRPr lang="en-US" altLang="ja-JP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40568" y="3745075"/>
            <a:ext cx="7415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  P( A ) P( X | A )  +  P( A ) P( X | A )    </a:t>
            </a:r>
          </a:p>
        </p:txBody>
      </p:sp>
      <p:sp>
        <p:nvSpPr>
          <p:cNvPr id="48" name="右矢印 47"/>
          <p:cNvSpPr/>
          <p:nvPr/>
        </p:nvSpPr>
        <p:spPr>
          <a:xfrm rot="5400000">
            <a:off x="4196571" y="2433542"/>
            <a:ext cx="318809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9" name="右矢印 48"/>
          <p:cNvSpPr/>
          <p:nvPr/>
        </p:nvSpPr>
        <p:spPr>
          <a:xfrm rot="5400000">
            <a:off x="4283968" y="4210990"/>
            <a:ext cx="576064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2024" y="5836547"/>
            <a:ext cx="8912586" cy="995327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Even if </a:t>
            </a:r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you forget "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Theorem“, </a:t>
            </a:r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remember "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Underwear"</a:t>
            </a:r>
            <a:endParaRPr lang="en-US" altLang="ja-JP" sz="3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327886" y="2191491"/>
            <a:ext cx="14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4%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453605" y="2183350"/>
            <a:ext cx="1686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50%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5855682" y="2183350"/>
            <a:ext cx="130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96%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7812480" y="2183350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5%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3707904" y="2851362"/>
            <a:ext cx="1251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200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838126" y="4117704"/>
            <a:ext cx="1242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200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265184" y="4117704"/>
            <a:ext cx="1242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480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35496" y="1264191"/>
            <a:ext cx="198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79620" y="2192838"/>
            <a:ext cx="1575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580689" y="2192838"/>
            <a:ext cx="1575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10000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318614" y="2154163"/>
            <a:ext cx="57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158778" y="2154163"/>
            <a:ext cx="57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</a:t>
            </a:r>
            <a:endParaRPr lang="en-US" altLang="ja-JP" sz="2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1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482491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5.11-2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Bayes'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theorem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1220" y="3212970"/>
            <a:ext cx="5858970" cy="1097360"/>
          </a:xfrm>
          <a:prstGeom prst="roundRect">
            <a:avLst/>
          </a:prstGeom>
          <a:solidFill>
            <a:srgbClr val="6699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4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010558" y="3426510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=</a:t>
            </a:r>
            <a:r>
              <a:rPr lang="en-US" altLang="ja-JP" sz="3600" b="1" smtClean="0">
                <a:latin typeface="Meiryo UI" pitchFamily="50" charset="-128"/>
                <a:ea typeface="Meiryo UI" pitchFamily="50" charset="-128"/>
              </a:rPr>
              <a:t> </a:t>
            </a:r>
            <a:endParaRPr lang="ja-JP" altLang="en-US" sz="3600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471056" y="3208745"/>
            <a:ext cx="318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P( A )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P( X</a:t>
            </a:r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|</a:t>
            </a:r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A ) </a:t>
            </a:r>
            <a:endParaRPr lang="en-US" altLang="ja-JP" sz="28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2496310" y="3786550"/>
            <a:ext cx="272828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56044" y="3496777"/>
            <a:ext cx="2024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P( A |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X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)  </a:t>
            </a:r>
            <a:endParaRPr lang="en-US" altLang="ja-JP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10705" y="3810269"/>
            <a:ext cx="1511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P( X )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01292" y="950473"/>
            <a:ext cx="36471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kumimoji="1" lang="en-US" altLang="ja-JP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801320" y="1035984"/>
            <a:ext cx="4680650" cy="1776537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3897750" y="3138400"/>
            <a:ext cx="1621844" cy="687035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113780" y="2728075"/>
            <a:ext cx="216030" cy="4103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/>
          <p:cNvSpPr/>
          <p:nvPr/>
        </p:nvSpPr>
        <p:spPr>
          <a:xfrm>
            <a:off x="572340" y="3443032"/>
            <a:ext cx="1621844" cy="687035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9362" y="4842681"/>
            <a:ext cx="441018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A’</a:t>
            </a:r>
            <a:r>
              <a:rPr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←</a:t>
            </a:r>
            <a:r>
              <a:rPr kumimoji="1" lang="en-US" altLang="ja-JP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X’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楕円 63"/>
          <p:cNvSpPr/>
          <p:nvPr/>
        </p:nvSpPr>
        <p:spPr>
          <a:xfrm>
            <a:off x="179390" y="4928192"/>
            <a:ext cx="5138870" cy="1776537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1593107" y="4128326"/>
            <a:ext cx="536113" cy="10182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円/楕円 42"/>
          <p:cNvSpPr/>
          <p:nvPr/>
        </p:nvSpPr>
        <p:spPr>
          <a:xfrm>
            <a:off x="5953331" y="1601375"/>
            <a:ext cx="1231386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Affair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7" name="円/楕円 43"/>
          <p:cNvSpPr/>
          <p:nvPr/>
        </p:nvSpPr>
        <p:spPr>
          <a:xfrm>
            <a:off x="7603089" y="1601375"/>
            <a:ext cx="1315052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Underwear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68" name="直線矢印コネクタ 67"/>
          <p:cNvCxnSpPr>
            <a:stCxn id="66" idx="6"/>
            <a:endCxn id="67" idx="2"/>
          </p:cNvCxnSpPr>
          <p:nvPr/>
        </p:nvCxnSpPr>
        <p:spPr>
          <a:xfrm>
            <a:off x="7184717" y="2005487"/>
            <a:ext cx="4183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8260615" y="1035984"/>
            <a:ext cx="776005" cy="427741"/>
            <a:chOff x="5033721" y="1833782"/>
            <a:chExt cx="1425724" cy="785871"/>
          </a:xfrm>
        </p:grpSpPr>
        <p:sp>
          <p:nvSpPr>
            <p:cNvPr id="70" name="フリーフォーム 69"/>
            <p:cNvSpPr/>
            <p:nvPr/>
          </p:nvSpPr>
          <p:spPr>
            <a:xfrm>
              <a:off x="5094371" y="1833782"/>
              <a:ext cx="1302593" cy="60121"/>
            </a:xfrm>
            <a:custGeom>
              <a:avLst/>
              <a:gdLst>
                <a:gd name="connsiteX0" fmla="*/ 0 w 1857375"/>
                <a:gd name="connsiteY0" fmla="*/ 0 h 85725"/>
                <a:gd name="connsiteX1" fmla="*/ 952500 w 1857375"/>
                <a:gd name="connsiteY1" fmla="*/ 85725 h 85725"/>
                <a:gd name="connsiteX2" fmla="*/ 1857375 w 1857375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75" h="85725">
                  <a:moveTo>
                    <a:pt x="0" y="0"/>
                  </a:moveTo>
                  <a:cubicBezTo>
                    <a:pt x="321469" y="42862"/>
                    <a:pt x="642938" y="85725"/>
                    <a:pt x="952500" y="85725"/>
                  </a:cubicBezTo>
                  <a:cubicBezTo>
                    <a:pt x="1262062" y="85725"/>
                    <a:pt x="1559718" y="42862"/>
                    <a:pt x="18573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5036179" y="1848900"/>
              <a:ext cx="69094" cy="161938"/>
            </a:xfrm>
            <a:custGeom>
              <a:avLst/>
              <a:gdLst>
                <a:gd name="connsiteX0" fmla="*/ 98521 w 98521"/>
                <a:gd name="connsiteY0" fmla="*/ 0 h 230909"/>
                <a:gd name="connsiteX1" fmla="*/ 0 w 98521"/>
                <a:gd name="connsiteY1" fmla="*/ 230909 h 2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30909">
                  <a:moveTo>
                    <a:pt x="98521" y="0"/>
                  </a:moveTo>
                  <a:lnTo>
                    <a:pt x="0" y="23090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6386033" y="1846442"/>
              <a:ext cx="69094" cy="166257"/>
            </a:xfrm>
            <a:custGeom>
              <a:avLst/>
              <a:gdLst>
                <a:gd name="connsiteX0" fmla="*/ 0 w 98521"/>
                <a:gd name="connsiteY0" fmla="*/ 0 h 224751"/>
                <a:gd name="connsiteX1" fmla="*/ 98521 w 98521"/>
                <a:gd name="connsiteY1" fmla="*/ 224751 h 22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24751">
                  <a:moveTo>
                    <a:pt x="0" y="0"/>
                  </a:moveTo>
                  <a:lnTo>
                    <a:pt x="98521" y="22475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5033721" y="1995193"/>
              <a:ext cx="1425724" cy="624460"/>
            </a:xfrm>
            <a:custGeom>
              <a:avLst/>
              <a:gdLst>
                <a:gd name="connsiteX0" fmla="*/ 0 w 2050472"/>
                <a:gd name="connsiteY0" fmla="*/ 0 h 862381"/>
                <a:gd name="connsiteX1" fmla="*/ 363297 w 2050472"/>
                <a:gd name="connsiteY1" fmla="*/ 280170 h 862381"/>
                <a:gd name="connsiteX2" fmla="*/ 631151 w 2050472"/>
                <a:gd name="connsiteY2" fmla="*/ 551103 h 862381"/>
                <a:gd name="connsiteX3" fmla="*/ 791248 w 2050472"/>
                <a:gd name="connsiteY3" fmla="*/ 760461 h 862381"/>
                <a:gd name="connsiteX4" fmla="*/ 852824 w 2050472"/>
                <a:gd name="connsiteY4" fmla="*/ 818958 h 862381"/>
                <a:gd name="connsiteX5" fmla="*/ 1009842 w 2050472"/>
                <a:gd name="connsiteY5" fmla="*/ 858982 h 862381"/>
                <a:gd name="connsiteX6" fmla="*/ 1157624 w 2050472"/>
                <a:gd name="connsiteY6" fmla="*/ 849745 h 862381"/>
                <a:gd name="connsiteX7" fmla="*/ 1246909 w 2050472"/>
                <a:gd name="connsiteY7" fmla="*/ 766618 h 862381"/>
                <a:gd name="connsiteX8" fmla="*/ 1407006 w 2050472"/>
                <a:gd name="connsiteY8" fmla="*/ 551103 h 862381"/>
                <a:gd name="connsiteX9" fmla="*/ 1610206 w 2050472"/>
                <a:gd name="connsiteY9" fmla="*/ 344824 h 862381"/>
                <a:gd name="connsiteX10" fmla="*/ 1853430 w 2050472"/>
                <a:gd name="connsiteY10" fmla="*/ 123152 h 862381"/>
                <a:gd name="connsiteX11" fmla="*/ 2050472 w 2050472"/>
                <a:gd name="connsiteY11" fmla="*/ 3079 h 862381"/>
                <a:gd name="connsiteX0" fmla="*/ 0 w 2025938"/>
                <a:gd name="connsiteY0" fmla="*/ 0 h 876401"/>
                <a:gd name="connsiteX1" fmla="*/ 338763 w 2025938"/>
                <a:gd name="connsiteY1" fmla="*/ 294190 h 876401"/>
                <a:gd name="connsiteX2" fmla="*/ 606617 w 2025938"/>
                <a:gd name="connsiteY2" fmla="*/ 565123 h 876401"/>
                <a:gd name="connsiteX3" fmla="*/ 766714 w 2025938"/>
                <a:gd name="connsiteY3" fmla="*/ 774481 h 876401"/>
                <a:gd name="connsiteX4" fmla="*/ 828290 w 2025938"/>
                <a:gd name="connsiteY4" fmla="*/ 832978 h 876401"/>
                <a:gd name="connsiteX5" fmla="*/ 985308 w 2025938"/>
                <a:gd name="connsiteY5" fmla="*/ 873002 h 876401"/>
                <a:gd name="connsiteX6" fmla="*/ 1133090 w 2025938"/>
                <a:gd name="connsiteY6" fmla="*/ 863765 h 876401"/>
                <a:gd name="connsiteX7" fmla="*/ 1222375 w 2025938"/>
                <a:gd name="connsiteY7" fmla="*/ 780638 h 876401"/>
                <a:gd name="connsiteX8" fmla="*/ 1382472 w 2025938"/>
                <a:gd name="connsiteY8" fmla="*/ 565123 h 876401"/>
                <a:gd name="connsiteX9" fmla="*/ 1585672 w 2025938"/>
                <a:gd name="connsiteY9" fmla="*/ 358844 h 876401"/>
                <a:gd name="connsiteX10" fmla="*/ 1828896 w 2025938"/>
                <a:gd name="connsiteY10" fmla="*/ 137172 h 876401"/>
                <a:gd name="connsiteX11" fmla="*/ 2025938 w 2025938"/>
                <a:gd name="connsiteY11" fmla="*/ 17099 h 876401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31120 h 890422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10091 h 8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2948" h="890422">
                  <a:moveTo>
                    <a:pt x="0" y="0"/>
                  </a:moveTo>
                  <a:cubicBezTo>
                    <a:pt x="129052" y="94160"/>
                    <a:pt x="243502" y="211687"/>
                    <a:pt x="345773" y="308211"/>
                  </a:cubicBezTo>
                  <a:cubicBezTo>
                    <a:pt x="448044" y="404735"/>
                    <a:pt x="542302" y="499096"/>
                    <a:pt x="613627" y="579144"/>
                  </a:cubicBezTo>
                  <a:cubicBezTo>
                    <a:pt x="684952" y="659192"/>
                    <a:pt x="736779" y="743860"/>
                    <a:pt x="773724" y="788502"/>
                  </a:cubicBezTo>
                  <a:cubicBezTo>
                    <a:pt x="810670" y="833145"/>
                    <a:pt x="798868" y="830579"/>
                    <a:pt x="835300" y="846999"/>
                  </a:cubicBezTo>
                  <a:cubicBezTo>
                    <a:pt x="871732" y="863419"/>
                    <a:pt x="941518" y="881892"/>
                    <a:pt x="992318" y="887023"/>
                  </a:cubicBezTo>
                  <a:cubicBezTo>
                    <a:pt x="1043118" y="892154"/>
                    <a:pt x="1100589" y="893180"/>
                    <a:pt x="1140100" y="877786"/>
                  </a:cubicBezTo>
                  <a:cubicBezTo>
                    <a:pt x="1179611" y="862392"/>
                    <a:pt x="1187821" y="844433"/>
                    <a:pt x="1229385" y="794659"/>
                  </a:cubicBezTo>
                  <a:cubicBezTo>
                    <a:pt x="1270949" y="744885"/>
                    <a:pt x="1328933" y="649443"/>
                    <a:pt x="1389482" y="579144"/>
                  </a:cubicBezTo>
                  <a:cubicBezTo>
                    <a:pt x="1450032" y="508845"/>
                    <a:pt x="1518278" y="444190"/>
                    <a:pt x="1592682" y="372865"/>
                  </a:cubicBezTo>
                  <a:cubicBezTo>
                    <a:pt x="1667086" y="301540"/>
                    <a:pt x="1762528" y="211655"/>
                    <a:pt x="1835906" y="151193"/>
                  </a:cubicBezTo>
                  <a:cubicBezTo>
                    <a:pt x="1909284" y="90731"/>
                    <a:pt x="1971116" y="41649"/>
                    <a:pt x="2032948" y="100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</p:grpSp>
      <p:sp>
        <p:nvSpPr>
          <p:cNvPr id="74" name="円/楕円 42"/>
          <p:cNvSpPr/>
          <p:nvPr/>
        </p:nvSpPr>
        <p:spPr>
          <a:xfrm>
            <a:off x="5944235" y="5365071"/>
            <a:ext cx="1231386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Affair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5" name="円/楕円 43"/>
          <p:cNvSpPr/>
          <p:nvPr/>
        </p:nvSpPr>
        <p:spPr>
          <a:xfrm>
            <a:off x="7593993" y="5365071"/>
            <a:ext cx="1315052" cy="8082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Underwear</a:t>
            </a:r>
            <a:endParaRPr kumimoji="1" lang="ja-JP" altLang="en-US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76" name="直線矢印コネクタ 75"/>
          <p:cNvCxnSpPr>
            <a:stCxn id="74" idx="6"/>
            <a:endCxn id="75" idx="2"/>
          </p:cNvCxnSpPr>
          <p:nvPr/>
        </p:nvCxnSpPr>
        <p:spPr>
          <a:xfrm>
            <a:off x="7175621" y="5769183"/>
            <a:ext cx="41837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グループ化 76"/>
          <p:cNvGrpSpPr/>
          <p:nvPr/>
        </p:nvGrpSpPr>
        <p:grpSpPr>
          <a:xfrm>
            <a:off x="8251519" y="4799680"/>
            <a:ext cx="776005" cy="427741"/>
            <a:chOff x="5033721" y="1833782"/>
            <a:chExt cx="1425724" cy="785871"/>
          </a:xfrm>
        </p:grpSpPr>
        <p:sp>
          <p:nvSpPr>
            <p:cNvPr id="78" name="フリーフォーム 77"/>
            <p:cNvSpPr/>
            <p:nvPr/>
          </p:nvSpPr>
          <p:spPr>
            <a:xfrm>
              <a:off x="5094371" y="1833782"/>
              <a:ext cx="1302593" cy="60121"/>
            </a:xfrm>
            <a:custGeom>
              <a:avLst/>
              <a:gdLst>
                <a:gd name="connsiteX0" fmla="*/ 0 w 1857375"/>
                <a:gd name="connsiteY0" fmla="*/ 0 h 85725"/>
                <a:gd name="connsiteX1" fmla="*/ 952500 w 1857375"/>
                <a:gd name="connsiteY1" fmla="*/ 85725 h 85725"/>
                <a:gd name="connsiteX2" fmla="*/ 1857375 w 1857375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75" h="85725">
                  <a:moveTo>
                    <a:pt x="0" y="0"/>
                  </a:moveTo>
                  <a:cubicBezTo>
                    <a:pt x="321469" y="42862"/>
                    <a:pt x="642938" y="85725"/>
                    <a:pt x="952500" y="85725"/>
                  </a:cubicBezTo>
                  <a:cubicBezTo>
                    <a:pt x="1262062" y="85725"/>
                    <a:pt x="1559718" y="42862"/>
                    <a:pt x="18573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5036179" y="1848900"/>
              <a:ext cx="69094" cy="161938"/>
            </a:xfrm>
            <a:custGeom>
              <a:avLst/>
              <a:gdLst>
                <a:gd name="connsiteX0" fmla="*/ 98521 w 98521"/>
                <a:gd name="connsiteY0" fmla="*/ 0 h 230909"/>
                <a:gd name="connsiteX1" fmla="*/ 0 w 98521"/>
                <a:gd name="connsiteY1" fmla="*/ 230909 h 2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30909">
                  <a:moveTo>
                    <a:pt x="98521" y="0"/>
                  </a:moveTo>
                  <a:lnTo>
                    <a:pt x="0" y="23090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6386033" y="1846442"/>
              <a:ext cx="69094" cy="166257"/>
            </a:xfrm>
            <a:custGeom>
              <a:avLst/>
              <a:gdLst>
                <a:gd name="connsiteX0" fmla="*/ 0 w 98521"/>
                <a:gd name="connsiteY0" fmla="*/ 0 h 224751"/>
                <a:gd name="connsiteX1" fmla="*/ 98521 w 98521"/>
                <a:gd name="connsiteY1" fmla="*/ 224751 h 22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21" h="224751">
                  <a:moveTo>
                    <a:pt x="0" y="0"/>
                  </a:moveTo>
                  <a:lnTo>
                    <a:pt x="98521" y="22475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5033721" y="1995193"/>
              <a:ext cx="1425724" cy="624460"/>
            </a:xfrm>
            <a:custGeom>
              <a:avLst/>
              <a:gdLst>
                <a:gd name="connsiteX0" fmla="*/ 0 w 2050472"/>
                <a:gd name="connsiteY0" fmla="*/ 0 h 862381"/>
                <a:gd name="connsiteX1" fmla="*/ 363297 w 2050472"/>
                <a:gd name="connsiteY1" fmla="*/ 280170 h 862381"/>
                <a:gd name="connsiteX2" fmla="*/ 631151 w 2050472"/>
                <a:gd name="connsiteY2" fmla="*/ 551103 h 862381"/>
                <a:gd name="connsiteX3" fmla="*/ 791248 w 2050472"/>
                <a:gd name="connsiteY3" fmla="*/ 760461 h 862381"/>
                <a:gd name="connsiteX4" fmla="*/ 852824 w 2050472"/>
                <a:gd name="connsiteY4" fmla="*/ 818958 h 862381"/>
                <a:gd name="connsiteX5" fmla="*/ 1009842 w 2050472"/>
                <a:gd name="connsiteY5" fmla="*/ 858982 h 862381"/>
                <a:gd name="connsiteX6" fmla="*/ 1157624 w 2050472"/>
                <a:gd name="connsiteY6" fmla="*/ 849745 h 862381"/>
                <a:gd name="connsiteX7" fmla="*/ 1246909 w 2050472"/>
                <a:gd name="connsiteY7" fmla="*/ 766618 h 862381"/>
                <a:gd name="connsiteX8" fmla="*/ 1407006 w 2050472"/>
                <a:gd name="connsiteY8" fmla="*/ 551103 h 862381"/>
                <a:gd name="connsiteX9" fmla="*/ 1610206 w 2050472"/>
                <a:gd name="connsiteY9" fmla="*/ 344824 h 862381"/>
                <a:gd name="connsiteX10" fmla="*/ 1853430 w 2050472"/>
                <a:gd name="connsiteY10" fmla="*/ 123152 h 862381"/>
                <a:gd name="connsiteX11" fmla="*/ 2050472 w 2050472"/>
                <a:gd name="connsiteY11" fmla="*/ 3079 h 862381"/>
                <a:gd name="connsiteX0" fmla="*/ 0 w 2025938"/>
                <a:gd name="connsiteY0" fmla="*/ 0 h 876401"/>
                <a:gd name="connsiteX1" fmla="*/ 338763 w 2025938"/>
                <a:gd name="connsiteY1" fmla="*/ 294190 h 876401"/>
                <a:gd name="connsiteX2" fmla="*/ 606617 w 2025938"/>
                <a:gd name="connsiteY2" fmla="*/ 565123 h 876401"/>
                <a:gd name="connsiteX3" fmla="*/ 766714 w 2025938"/>
                <a:gd name="connsiteY3" fmla="*/ 774481 h 876401"/>
                <a:gd name="connsiteX4" fmla="*/ 828290 w 2025938"/>
                <a:gd name="connsiteY4" fmla="*/ 832978 h 876401"/>
                <a:gd name="connsiteX5" fmla="*/ 985308 w 2025938"/>
                <a:gd name="connsiteY5" fmla="*/ 873002 h 876401"/>
                <a:gd name="connsiteX6" fmla="*/ 1133090 w 2025938"/>
                <a:gd name="connsiteY6" fmla="*/ 863765 h 876401"/>
                <a:gd name="connsiteX7" fmla="*/ 1222375 w 2025938"/>
                <a:gd name="connsiteY7" fmla="*/ 780638 h 876401"/>
                <a:gd name="connsiteX8" fmla="*/ 1382472 w 2025938"/>
                <a:gd name="connsiteY8" fmla="*/ 565123 h 876401"/>
                <a:gd name="connsiteX9" fmla="*/ 1585672 w 2025938"/>
                <a:gd name="connsiteY9" fmla="*/ 358844 h 876401"/>
                <a:gd name="connsiteX10" fmla="*/ 1828896 w 2025938"/>
                <a:gd name="connsiteY10" fmla="*/ 137172 h 876401"/>
                <a:gd name="connsiteX11" fmla="*/ 2025938 w 2025938"/>
                <a:gd name="connsiteY11" fmla="*/ 17099 h 876401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31120 h 890422"/>
                <a:gd name="connsiteX0" fmla="*/ 0 w 2032948"/>
                <a:gd name="connsiteY0" fmla="*/ 0 h 890422"/>
                <a:gd name="connsiteX1" fmla="*/ 345773 w 2032948"/>
                <a:gd name="connsiteY1" fmla="*/ 308211 h 890422"/>
                <a:gd name="connsiteX2" fmla="*/ 613627 w 2032948"/>
                <a:gd name="connsiteY2" fmla="*/ 579144 h 890422"/>
                <a:gd name="connsiteX3" fmla="*/ 773724 w 2032948"/>
                <a:gd name="connsiteY3" fmla="*/ 788502 h 890422"/>
                <a:gd name="connsiteX4" fmla="*/ 835300 w 2032948"/>
                <a:gd name="connsiteY4" fmla="*/ 846999 h 890422"/>
                <a:gd name="connsiteX5" fmla="*/ 992318 w 2032948"/>
                <a:gd name="connsiteY5" fmla="*/ 887023 h 890422"/>
                <a:gd name="connsiteX6" fmla="*/ 1140100 w 2032948"/>
                <a:gd name="connsiteY6" fmla="*/ 877786 h 890422"/>
                <a:gd name="connsiteX7" fmla="*/ 1229385 w 2032948"/>
                <a:gd name="connsiteY7" fmla="*/ 794659 h 890422"/>
                <a:gd name="connsiteX8" fmla="*/ 1389482 w 2032948"/>
                <a:gd name="connsiteY8" fmla="*/ 579144 h 890422"/>
                <a:gd name="connsiteX9" fmla="*/ 1592682 w 2032948"/>
                <a:gd name="connsiteY9" fmla="*/ 372865 h 890422"/>
                <a:gd name="connsiteX10" fmla="*/ 1835906 w 2032948"/>
                <a:gd name="connsiteY10" fmla="*/ 151193 h 890422"/>
                <a:gd name="connsiteX11" fmla="*/ 2032948 w 2032948"/>
                <a:gd name="connsiteY11" fmla="*/ 10091 h 8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2948" h="890422">
                  <a:moveTo>
                    <a:pt x="0" y="0"/>
                  </a:moveTo>
                  <a:cubicBezTo>
                    <a:pt x="129052" y="94160"/>
                    <a:pt x="243502" y="211687"/>
                    <a:pt x="345773" y="308211"/>
                  </a:cubicBezTo>
                  <a:cubicBezTo>
                    <a:pt x="448044" y="404735"/>
                    <a:pt x="542302" y="499096"/>
                    <a:pt x="613627" y="579144"/>
                  </a:cubicBezTo>
                  <a:cubicBezTo>
                    <a:pt x="684952" y="659192"/>
                    <a:pt x="736779" y="743860"/>
                    <a:pt x="773724" y="788502"/>
                  </a:cubicBezTo>
                  <a:cubicBezTo>
                    <a:pt x="810670" y="833145"/>
                    <a:pt x="798868" y="830579"/>
                    <a:pt x="835300" y="846999"/>
                  </a:cubicBezTo>
                  <a:cubicBezTo>
                    <a:pt x="871732" y="863419"/>
                    <a:pt x="941518" y="881892"/>
                    <a:pt x="992318" y="887023"/>
                  </a:cubicBezTo>
                  <a:cubicBezTo>
                    <a:pt x="1043118" y="892154"/>
                    <a:pt x="1100589" y="893180"/>
                    <a:pt x="1140100" y="877786"/>
                  </a:cubicBezTo>
                  <a:cubicBezTo>
                    <a:pt x="1179611" y="862392"/>
                    <a:pt x="1187821" y="844433"/>
                    <a:pt x="1229385" y="794659"/>
                  </a:cubicBezTo>
                  <a:cubicBezTo>
                    <a:pt x="1270949" y="744885"/>
                    <a:pt x="1328933" y="649443"/>
                    <a:pt x="1389482" y="579144"/>
                  </a:cubicBezTo>
                  <a:cubicBezTo>
                    <a:pt x="1450032" y="508845"/>
                    <a:pt x="1518278" y="444190"/>
                    <a:pt x="1592682" y="372865"/>
                  </a:cubicBezTo>
                  <a:cubicBezTo>
                    <a:pt x="1667086" y="301540"/>
                    <a:pt x="1762528" y="211655"/>
                    <a:pt x="1835906" y="151193"/>
                  </a:cubicBezTo>
                  <a:cubicBezTo>
                    <a:pt x="1909284" y="90731"/>
                    <a:pt x="1971116" y="41649"/>
                    <a:pt x="2032948" y="100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itchFamily="50" charset="-128"/>
                <a:ea typeface="Meiryo UI" pitchFamily="50" charset="-128"/>
              </a:endParaRPr>
            </a:p>
          </p:txBody>
        </p:sp>
      </p:grpSp>
      <p:pic>
        <p:nvPicPr>
          <p:cNvPr id="82" name="図 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6644" y="4603172"/>
            <a:ext cx="852611" cy="715635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6612861" y="2348462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  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  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329931" y="6173234"/>
            <a:ext cx="247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A’   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←   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X’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1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188141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Exercise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3063" y="112468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See 5.4 and calculate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new “Posterior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probability” using the following numbers.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1520" y="2368466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Probability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of cheating according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to general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statistics → </a:t>
            </a:r>
            <a:r>
              <a:rPr lang="en-US" altLang="ja-JP" sz="2400" b="1" strike="sngStrike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</a:t>
            </a:r>
            <a:r>
              <a:rPr lang="en-US" altLang="ja-JP" sz="2400" b="1" strike="sngStrike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10%</a:t>
            </a:r>
            <a:endParaRPr lang="en-US" altLang="ja-JP" sz="20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1520" y="346212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(2)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Estimate of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“cheating” when</a:t>
            </a:r>
            <a:b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      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underwear is found → </a:t>
            </a:r>
            <a:r>
              <a:rPr lang="en-US" altLang="ja-JP" sz="2400" b="1" strike="sngStrike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2400" b="1" strike="sngStrike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endParaRPr lang="en-US" altLang="ja-JP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20" y="450915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(3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) Estimate of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“not cheating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” when</a:t>
            </a:r>
            <a:br>
              <a:rPr lang="en-US" altLang="ja-JP" sz="2400" b="1" dirty="0">
                <a:latin typeface="Meiryo UI" pitchFamily="50" charset="-128"/>
                <a:ea typeface="Meiryo UI" pitchFamily="50" charset="-128"/>
              </a:rPr>
            </a:br>
            <a:r>
              <a:rPr lang="en-US" altLang="ja-JP" sz="2400" b="1" dirty="0">
                <a:latin typeface="Meiryo UI" pitchFamily="50" charset="-128"/>
                <a:ea typeface="Meiryo UI" pitchFamily="50" charset="-128"/>
              </a:rPr>
              <a:t>      underwear is found → </a:t>
            </a:r>
            <a:r>
              <a:rPr lang="en-US" altLang="ja-JP" sz="2400" b="1" strike="sngStrike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5%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  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10%</a:t>
            </a:r>
            <a:endParaRPr lang="en-US" altLang="ja-JP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5420" y="5528901"/>
            <a:ext cx="8209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lease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write down the calculation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process and the answer.</a:t>
            </a:r>
            <a:endParaRPr lang="en-US" altLang="ja-JP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6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7380" y="105013"/>
            <a:ext cx="6899389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1-2. Introduction for my work days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" y="908650"/>
            <a:ext cx="8808309" cy="5112710"/>
          </a:xfrm>
          <a:prstGeom prst="rect">
            <a:avLst/>
          </a:prstGeom>
        </p:spPr>
      </p:pic>
      <p:sp>
        <p:nvSpPr>
          <p:cNvPr id="119" name="角丸四角形 118"/>
          <p:cNvSpPr/>
          <p:nvPr/>
        </p:nvSpPr>
        <p:spPr>
          <a:xfrm>
            <a:off x="36512" y="6237390"/>
            <a:ext cx="9107488" cy="573342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 Business Card</a:t>
            </a:r>
          </a:p>
        </p:txBody>
      </p:sp>
    </p:spTree>
    <p:extLst>
      <p:ext uri="{BB962C8B-B14F-4D97-AF65-F5344CB8AC3E}">
        <p14:creationId xmlns:p14="http://schemas.microsoft.com/office/powerpoint/2010/main" val="35271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87484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5.12 Application(1)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7504" y="6021380"/>
            <a:ext cx="8912586" cy="720080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Number of respondents 16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836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Ebata's 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</a:rPr>
              <a:t>private questionnaire 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on Artificial Birth Technology</a:t>
            </a:r>
            <a:endParaRPr lang="en-US" altLang="ja-JP" sz="32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699791" y="1844780"/>
            <a:ext cx="644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itchFamily="50" charset="-128"/>
                <a:ea typeface="Meiryo UI" pitchFamily="50" charset="-128"/>
                <a:hlinkClick r:id="rId2"/>
              </a:rPr>
              <a:t>http://biz-journal.jp/2014/01/post_3940_5.</a:t>
            </a:r>
            <a:r>
              <a:rPr lang="ja-JP" altLang="en-US" b="1" dirty="0" smtClean="0">
                <a:latin typeface="Meiryo UI" pitchFamily="50" charset="-128"/>
                <a:ea typeface="Meiryo UI" pitchFamily="50" charset="-128"/>
                <a:hlinkClick r:id="rId2"/>
              </a:rPr>
              <a:t>html</a:t>
            </a:r>
            <a:r>
              <a:rPr lang="ja-JP" altLang="en-US" b="1" dirty="0" smtClean="0">
                <a:latin typeface="Meiryo UI" pitchFamily="50" charset="-128"/>
                <a:ea typeface="Meiryo UI" pitchFamily="50" charset="-128"/>
              </a:rPr>
              <a:t> </a:t>
            </a:r>
            <a:endParaRPr lang="ja-JP" altLang="en-US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33928"/>
              </p:ext>
            </p:extLst>
          </p:nvPr>
        </p:nvGraphicFramePr>
        <p:xfrm>
          <a:off x="107504" y="2348850"/>
          <a:ext cx="891258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Question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Contents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Question 1: </a:t>
                      </a:r>
                      <a:endParaRPr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Should "frozen eggs" and "frozen sperm" be utilized?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6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Question 2: </a:t>
                      </a:r>
                      <a:endParaRPr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Should we develop an "artificial uterus device"?</a:t>
                      </a:r>
                      <a:endParaRPr lang="ja-JP" altLang="en-US" sz="2000" b="1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2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Question 3: 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Are children born with an "artificial uterine device" different?</a:t>
                      </a:r>
                      <a:endParaRPr lang="ja-JP" altLang="en-US" sz="2000" b="1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Question 4: </a:t>
                      </a:r>
                      <a:endParaRPr lang="ja-JP" altLang="en-US" sz="2000" dirty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Can you love a child born with an "artificial uterus device"?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Question 5: </a:t>
                      </a:r>
                      <a:endParaRPr lang="ja-JP" altLang="en-US" sz="2000" dirty="0">
                        <a:solidFill>
                          <a:srgbClr val="0000CC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latin typeface="Meiryo UI" pitchFamily="50" charset="-128"/>
                          <a:ea typeface="Meiryo UI" pitchFamily="50" charset="-128"/>
                        </a:rPr>
                        <a:t>Should "technology" be used to reduce fertility?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46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87484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5.13 Application(2)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43736"/>
              </p:ext>
            </p:extLst>
          </p:nvPr>
        </p:nvGraphicFramePr>
        <p:xfrm>
          <a:off x="323528" y="1556740"/>
          <a:ext cx="8496941" cy="4144910"/>
        </p:xfrm>
        <a:graphic>
          <a:graphicData uri="http://schemas.openxmlformats.org/drawingml/2006/table">
            <a:tbl>
              <a:tblPr/>
              <a:tblGrid>
                <a:gridCol w="78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2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0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32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ID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Attribute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Q.1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Q.2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Q.3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Q.4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Q.5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A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B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D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E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F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G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H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I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J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K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L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40year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45year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45year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O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50year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55year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1" name="正方形/長方形 20"/>
          <p:cNvSpPr/>
          <p:nvPr/>
        </p:nvSpPr>
        <p:spPr>
          <a:xfrm>
            <a:off x="0" y="9086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List of Questionnaire Results</a:t>
            </a:r>
            <a:endParaRPr lang="en-US" altLang="ja-JP" sz="32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13191" y="5949350"/>
            <a:ext cx="8856984" cy="648090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What do you read from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this</a:t>
            </a:r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list?</a:t>
            </a:r>
            <a:endParaRPr lang="en-US" altLang="ja-JP" sz="3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1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87484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5.13 Application(3)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52481"/>
              </p:ext>
            </p:extLst>
          </p:nvPr>
        </p:nvGraphicFramePr>
        <p:xfrm>
          <a:off x="323528" y="1556740"/>
          <a:ext cx="8496941" cy="4514478"/>
        </p:xfrm>
        <a:graphic>
          <a:graphicData uri="http://schemas.openxmlformats.org/drawingml/2006/table">
            <a:tbl>
              <a:tblPr/>
              <a:tblGrid>
                <a:gridCol w="78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2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0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32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IDPro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Attribute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Q.1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Q.2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Q.3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Q.4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err="1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Q.5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A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15year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B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D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E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25year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F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G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H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I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J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K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35year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L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40year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No need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45year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7030A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Man</a:t>
                      </a:r>
                      <a:endParaRPr lang="ja-JP" altLang="en-US" sz="1200" b="1" i="0" u="none" strike="noStrike" dirty="0">
                        <a:solidFill>
                          <a:srgbClr val="7030A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45year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O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50year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</a:t>
                      </a: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C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Woman</a:t>
                      </a:r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err="1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55year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Married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Con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FFC00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Unknown</a:t>
                      </a:r>
                      <a:endParaRPr lang="ja-JP" altLang="en-US" sz="12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12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C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2400" b="1" i="0" u="none" strike="noStrike" dirty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Pro</a:t>
                      </a:r>
                      <a:endParaRPr lang="ja-JP" altLang="en-US" sz="2400" b="1" i="0" u="none" strike="noStrike" dirty="0">
                        <a:solidFill>
                          <a:srgbClr val="FF0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2400" b="1" i="0" u="none" strike="noStrike" dirty="0">
                        <a:solidFill>
                          <a:srgbClr val="FFC00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Yes</a:t>
                      </a:r>
                      <a:endParaRPr lang="ja-JP" altLang="en-US" sz="2400" b="1" i="0" u="none" strike="noStrike" dirty="0" smtClean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i="0" u="none" strike="noStrike" dirty="0" smtClean="0">
                          <a:solidFill>
                            <a:srgbClr val="00B0F0"/>
                          </a:solidFill>
                          <a:latin typeface="Meiryo UI" pitchFamily="50" charset="-128"/>
                          <a:ea typeface="Meiryo UI" pitchFamily="50" charset="-128"/>
                        </a:rPr>
                        <a:t>Need</a:t>
                      </a:r>
                      <a:endParaRPr lang="ja-JP" altLang="en-US" sz="2400" b="1" i="0" u="none" strike="noStrike" dirty="0" smtClean="0">
                        <a:solidFill>
                          <a:srgbClr val="00B0F0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marL="3808" marR="3808" marT="38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65469"/>
                  </a:ext>
                </a:extLst>
              </a:tr>
            </a:tbl>
          </a:graphicData>
        </a:graphic>
      </p:graphicFrame>
      <p:sp>
        <p:nvSpPr>
          <p:cNvPr id="3" name="楕円 2"/>
          <p:cNvSpPr/>
          <p:nvPr/>
        </p:nvSpPr>
        <p:spPr>
          <a:xfrm>
            <a:off x="971500" y="5661310"/>
            <a:ext cx="2376330" cy="648090"/>
          </a:xfrm>
          <a:prstGeom prst="ellips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?</a:t>
            </a:r>
            <a:endParaRPr kumimoji="1"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480" y="2236624"/>
            <a:ext cx="617508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9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9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kumimoji="1" lang="en-US" altLang="ja-JP" sz="19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endParaRPr kumimoji="1" lang="ja-JP" altLang="en-US" sz="19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10" y="5985355"/>
            <a:ext cx="5333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A’    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←     </a:t>
            </a:r>
            <a:r>
              <a:rPr kumimoji="1"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X’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528" y="5715378"/>
            <a:ext cx="8496941" cy="1142621"/>
          </a:xfrm>
          <a:prstGeom prst="rect">
            <a:avLst/>
          </a:prstGeom>
          <a:ln w="635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6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87484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5.14 Application(3)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7646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Who's Pro for "artificial birth technology?"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13191" y="5678595"/>
            <a:ext cx="8912586" cy="1071474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C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hange </a:t>
            </a:r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the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results, </a:t>
            </a:r>
          </a:p>
          <a:p>
            <a:pPr algn="ctr"/>
            <a:r>
              <a:rPr lang="en-US" altLang="ja-JP" sz="3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change </a:t>
            </a:r>
            <a:r>
              <a:rPr lang="en-US" altLang="ja-JP" sz="3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the conditions.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8580" y="1307941"/>
            <a:ext cx="5001464" cy="4141056"/>
          </a:xfrm>
          <a:prstGeom prst="rect">
            <a:avLst/>
          </a:prstGeom>
        </p:spPr>
      </p:pic>
      <p:sp>
        <p:nvSpPr>
          <p:cNvPr id="12" name="円/楕円 6"/>
          <p:cNvSpPr/>
          <p:nvPr/>
        </p:nvSpPr>
        <p:spPr>
          <a:xfrm>
            <a:off x="2157766" y="1910917"/>
            <a:ext cx="1297296" cy="967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410" y="4150985"/>
            <a:ext cx="1893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Married</a:t>
            </a:r>
            <a:endParaRPr lang="ja-JP" altLang="en-US" sz="2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1346" y="3251924"/>
            <a:ext cx="1893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Woman</a:t>
            </a:r>
            <a:endParaRPr lang="ja-JP" altLang="en-US" sz="28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2890" y="2190064"/>
            <a:ext cx="167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35 year</a:t>
            </a:r>
            <a:endParaRPr lang="ja-JP" altLang="en-US" sz="28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" name="円/楕円 12"/>
          <p:cNvSpPr/>
          <p:nvPr/>
        </p:nvSpPr>
        <p:spPr>
          <a:xfrm>
            <a:off x="2334670" y="3208213"/>
            <a:ext cx="1297296" cy="6015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" name="円/楕円 13"/>
          <p:cNvSpPr/>
          <p:nvPr/>
        </p:nvSpPr>
        <p:spPr>
          <a:xfrm>
            <a:off x="2334670" y="4092733"/>
            <a:ext cx="1297296" cy="6015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403461" y="2028853"/>
            <a:ext cx="530712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437498" y="2854405"/>
            <a:ext cx="530712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445410" y="3587549"/>
            <a:ext cx="530712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462429" y="4523124"/>
            <a:ext cx="530712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470938" y="5373010"/>
            <a:ext cx="530712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矢印 27"/>
          <p:cNvSpPr/>
          <p:nvPr/>
        </p:nvSpPr>
        <p:spPr>
          <a:xfrm flipH="1">
            <a:off x="3798054" y="2618533"/>
            <a:ext cx="1956756" cy="1474199"/>
          </a:xfrm>
          <a:prstGeom prst="rightArrow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452400" y="2946813"/>
            <a:ext cx="1326364" cy="113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“Pro” for all items</a:t>
            </a:r>
            <a:endParaRPr lang="ja-JP" altLang="en-US" sz="28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 flipV="1">
            <a:off x="6659439" y="2028853"/>
            <a:ext cx="724845" cy="91796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 flipV="1">
            <a:off x="6659439" y="2862915"/>
            <a:ext cx="676693" cy="3890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6659439" y="3587549"/>
            <a:ext cx="724845" cy="1642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6659438" y="3933070"/>
            <a:ext cx="778882" cy="60587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6659438" y="4293120"/>
            <a:ext cx="792962" cy="101241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7380" y="105013"/>
            <a:ext cx="437536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1-3. My work history 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39" name="Picture 198" descr="http://pcweb.mycom.co.jp/news/2003/08/21/15c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03" y="1228931"/>
            <a:ext cx="473160" cy="3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「電子レンジ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6" y="1109502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正方形/長方形 140"/>
          <p:cNvSpPr/>
          <p:nvPr/>
        </p:nvSpPr>
        <p:spPr>
          <a:xfrm>
            <a:off x="4712384" y="1166790"/>
            <a:ext cx="860130" cy="1980190"/>
          </a:xfrm>
          <a:prstGeom prst="rect">
            <a:avLst/>
          </a:prstGeom>
          <a:solidFill>
            <a:srgbClr val="6699FF">
              <a:alpha val="50000"/>
            </a:srgbClr>
          </a:solidFill>
          <a:ln w="38100">
            <a:noFill/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2" name="Rectangle 71"/>
          <p:cNvSpPr>
            <a:spLocks noChangeArrowheads="1"/>
          </p:cNvSpPr>
          <p:nvPr/>
        </p:nvSpPr>
        <p:spPr bwMode="auto">
          <a:xfrm>
            <a:off x="216593" y="3254647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1991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43" name="直線矢印コネクタ 142"/>
          <p:cNvCxnSpPr>
            <a:cxnSpLocks/>
          </p:cNvCxnSpPr>
          <p:nvPr/>
        </p:nvCxnSpPr>
        <p:spPr>
          <a:xfrm flipH="1">
            <a:off x="216594" y="3176733"/>
            <a:ext cx="867588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>
            <a:off x="521782" y="296070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グループ化 144"/>
          <p:cNvGrpSpPr/>
          <p:nvPr/>
        </p:nvGrpSpPr>
        <p:grpSpPr>
          <a:xfrm>
            <a:off x="944292" y="3051630"/>
            <a:ext cx="2955183" cy="108011"/>
            <a:chOff x="1051228" y="2060848"/>
            <a:chExt cx="2955183" cy="216023"/>
          </a:xfrm>
        </p:grpSpPr>
        <p:cxnSp>
          <p:nvCxnSpPr>
            <p:cNvPr id="146" name="直線矢印コネクタ 145"/>
            <p:cNvCxnSpPr/>
            <p:nvPr/>
          </p:nvCxnSpPr>
          <p:spPr>
            <a:xfrm>
              <a:off x="1473739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>
              <a:off x="1051228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矢印コネクタ 147"/>
            <p:cNvCxnSpPr/>
            <p:nvPr/>
          </p:nvCxnSpPr>
          <p:spPr>
            <a:xfrm>
              <a:off x="2317963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/>
            <p:cNvCxnSpPr/>
            <p:nvPr/>
          </p:nvCxnSpPr>
          <p:spPr>
            <a:xfrm>
              <a:off x="1895452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矢印コネクタ 149"/>
            <p:cNvCxnSpPr/>
            <p:nvPr/>
          </p:nvCxnSpPr>
          <p:spPr>
            <a:xfrm>
              <a:off x="3162187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/>
            <p:nvPr/>
          </p:nvCxnSpPr>
          <p:spPr>
            <a:xfrm>
              <a:off x="2739676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/>
            <p:nvPr/>
          </p:nvCxnSpPr>
          <p:spPr>
            <a:xfrm>
              <a:off x="400641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>
              <a:off x="358390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直線矢印コネクタ 153"/>
          <p:cNvCxnSpPr/>
          <p:nvPr/>
        </p:nvCxnSpPr>
        <p:spPr>
          <a:xfrm>
            <a:off x="4321189" y="296070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>
            <a:off x="3897377" y="3051630"/>
            <a:ext cx="0" cy="12510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/>
          <p:cNvCxnSpPr/>
          <p:nvPr/>
        </p:nvCxnSpPr>
        <p:spPr>
          <a:xfrm>
            <a:off x="4319091" y="296070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/>
          <p:cNvCxnSpPr/>
          <p:nvPr/>
        </p:nvCxnSpPr>
        <p:spPr>
          <a:xfrm>
            <a:off x="2217923" y="1679363"/>
            <a:ext cx="0" cy="147676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>
            <a:off x="3697433" y="1704952"/>
            <a:ext cx="0" cy="145469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>
            <a:cxnSpLocks/>
          </p:cNvCxnSpPr>
          <p:nvPr/>
        </p:nvCxnSpPr>
        <p:spPr>
          <a:xfrm flipH="1">
            <a:off x="60193" y="5766675"/>
            <a:ext cx="883228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/>
          <p:cNvCxnSpPr/>
          <p:nvPr/>
        </p:nvCxnSpPr>
        <p:spPr>
          <a:xfrm>
            <a:off x="4727493" y="2938815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グループ化 160"/>
          <p:cNvGrpSpPr/>
          <p:nvPr/>
        </p:nvGrpSpPr>
        <p:grpSpPr>
          <a:xfrm>
            <a:off x="5150003" y="3029736"/>
            <a:ext cx="2955183" cy="108011"/>
            <a:chOff x="1051228" y="2060848"/>
            <a:chExt cx="2955183" cy="216023"/>
          </a:xfrm>
        </p:grpSpPr>
        <p:cxnSp>
          <p:nvCxnSpPr>
            <p:cNvPr id="162" name="直線矢印コネクタ 161"/>
            <p:cNvCxnSpPr/>
            <p:nvPr/>
          </p:nvCxnSpPr>
          <p:spPr>
            <a:xfrm>
              <a:off x="1473739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矢印コネクタ 162"/>
            <p:cNvCxnSpPr/>
            <p:nvPr/>
          </p:nvCxnSpPr>
          <p:spPr>
            <a:xfrm>
              <a:off x="1051228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/>
            <p:nvPr/>
          </p:nvCxnSpPr>
          <p:spPr>
            <a:xfrm>
              <a:off x="2317963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矢印コネクタ 164"/>
            <p:cNvCxnSpPr/>
            <p:nvPr/>
          </p:nvCxnSpPr>
          <p:spPr>
            <a:xfrm>
              <a:off x="1895452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矢印コネクタ 165"/>
            <p:cNvCxnSpPr/>
            <p:nvPr/>
          </p:nvCxnSpPr>
          <p:spPr>
            <a:xfrm>
              <a:off x="3162187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/>
            <p:cNvCxnSpPr/>
            <p:nvPr/>
          </p:nvCxnSpPr>
          <p:spPr>
            <a:xfrm>
              <a:off x="2739676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矢印コネクタ 167"/>
            <p:cNvCxnSpPr/>
            <p:nvPr/>
          </p:nvCxnSpPr>
          <p:spPr>
            <a:xfrm>
              <a:off x="400641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矢印コネクタ 168"/>
            <p:cNvCxnSpPr/>
            <p:nvPr/>
          </p:nvCxnSpPr>
          <p:spPr>
            <a:xfrm>
              <a:off x="358390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Rectangle 71"/>
          <p:cNvSpPr>
            <a:spLocks noChangeArrowheads="1"/>
          </p:cNvSpPr>
          <p:nvPr/>
        </p:nvSpPr>
        <p:spPr bwMode="auto">
          <a:xfrm>
            <a:off x="8002546" y="3232753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09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1" name="直線矢印コネクタ 170"/>
          <p:cNvCxnSpPr/>
          <p:nvPr/>
        </p:nvCxnSpPr>
        <p:spPr>
          <a:xfrm>
            <a:off x="7116416" y="1744876"/>
            <a:ext cx="0" cy="138006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正方形/長方形 171"/>
          <p:cNvSpPr/>
          <p:nvPr/>
        </p:nvSpPr>
        <p:spPr>
          <a:xfrm>
            <a:off x="-1158" y="1591124"/>
            <a:ext cx="23590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Wide-area autonomous distributed communication middleware 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2164126" y="1565681"/>
            <a:ext cx="1656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Wide-area facility and equipment monitoring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3533069" y="1694663"/>
            <a:ext cx="1391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Traffic measurement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4651440" y="1576632"/>
            <a:ext cx="9761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Policy Network</a:t>
            </a:r>
          </a:p>
          <a:p>
            <a:pPr algn="ct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IP-OSS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5532240" y="1599793"/>
            <a:ext cx="1420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Video surveillance</a:t>
            </a: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 hoc network</a:t>
            </a:r>
          </a:p>
        </p:txBody>
      </p:sp>
      <p:sp>
        <p:nvSpPr>
          <p:cNvPr id="177" name="正方形/長方形 176"/>
          <p:cNvSpPr/>
          <p:nvPr/>
        </p:nvSpPr>
        <p:spPr>
          <a:xfrm>
            <a:off x="7116416" y="1943997"/>
            <a:ext cx="120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Home </a:t>
            </a:r>
            <a:r>
              <a:rPr lang="en-US" altLang="ja-JP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M2M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8" name="正方形/長方形 177"/>
          <p:cNvSpPr/>
          <p:nvPr/>
        </p:nvSpPr>
        <p:spPr>
          <a:xfrm>
            <a:off x="-45485" y="4403656"/>
            <a:ext cx="15175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Train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Online 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Maintenance</a:t>
            </a:r>
          </a:p>
          <a:p>
            <a:pPr lvl="0" algn="ct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ATOS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Replacement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1187624" y="4341551"/>
            <a:ext cx="1486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Information Control PF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0" name="Picture 55" descr="ビューア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72" y="2158512"/>
            <a:ext cx="658283" cy="5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1" name="直線矢印コネクタ 180"/>
          <p:cNvCxnSpPr/>
          <p:nvPr/>
        </p:nvCxnSpPr>
        <p:spPr>
          <a:xfrm>
            <a:off x="5572514" y="1298578"/>
            <a:ext cx="0" cy="185626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51" descr="アンテナとカメラ（小屋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53" y="2158512"/>
            <a:ext cx="395334" cy="5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正方形/長方形 182"/>
          <p:cNvSpPr/>
          <p:nvPr/>
        </p:nvSpPr>
        <p:spPr>
          <a:xfrm>
            <a:off x="5904897" y="2808093"/>
            <a:ext cx="854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UCI(U.S.)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84" name="直線矢印コネクタ 183"/>
          <p:cNvCxnSpPr/>
          <p:nvPr/>
        </p:nvCxnSpPr>
        <p:spPr>
          <a:xfrm>
            <a:off x="8532440" y="980728"/>
            <a:ext cx="0" cy="182636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87" y="2146019"/>
            <a:ext cx="1058225" cy="4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" name="Picture 10" descr="http://www.kobore.net/na2/Image8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94" y="2290337"/>
            <a:ext cx="654576" cy="4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正方形/長方形 186"/>
          <p:cNvSpPr/>
          <p:nvPr/>
        </p:nvSpPr>
        <p:spPr>
          <a:xfrm>
            <a:off x="7084154" y="2805251"/>
            <a:ext cx="1856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France Telecom(France)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8" name="正方形/長方形 187"/>
          <p:cNvSpPr/>
          <p:nvPr/>
        </p:nvSpPr>
        <p:spPr>
          <a:xfrm>
            <a:off x="4764220" y="2830372"/>
            <a:ext cx="885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U.S.) 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3523203" y="2670756"/>
            <a:ext cx="13171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FOKUS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Kyoken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(Germany)</a:t>
            </a:r>
          </a:p>
        </p:txBody>
      </p:sp>
      <p:pic>
        <p:nvPicPr>
          <p:cNvPr id="190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7" y="2236398"/>
            <a:ext cx="721507" cy="5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" y="5086844"/>
            <a:ext cx="1084031" cy="5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" y="2143983"/>
            <a:ext cx="2016777" cy="7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22" y="4833349"/>
            <a:ext cx="1649778" cy="72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Rectangle 71"/>
          <p:cNvSpPr>
            <a:spLocks noChangeArrowheads="1"/>
          </p:cNvSpPr>
          <p:nvPr/>
        </p:nvSpPr>
        <p:spPr bwMode="auto">
          <a:xfrm>
            <a:off x="2051720" y="3254647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95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5" name="Rectangle 71"/>
          <p:cNvSpPr>
            <a:spLocks noChangeArrowheads="1"/>
          </p:cNvSpPr>
          <p:nvPr/>
        </p:nvSpPr>
        <p:spPr bwMode="auto">
          <a:xfrm>
            <a:off x="3382165" y="3254647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6" name="Rectangle 71"/>
          <p:cNvSpPr>
            <a:spLocks noChangeArrowheads="1"/>
          </p:cNvSpPr>
          <p:nvPr/>
        </p:nvSpPr>
        <p:spPr bwMode="auto">
          <a:xfrm>
            <a:off x="5260093" y="323275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2002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7" name="Rectangle 71"/>
          <p:cNvSpPr>
            <a:spLocks noChangeArrowheads="1"/>
          </p:cNvSpPr>
          <p:nvPr/>
        </p:nvSpPr>
        <p:spPr bwMode="auto">
          <a:xfrm>
            <a:off x="7103662" y="3232753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8" name="Picture 2" descr="http://www.u-smile.info/images/pic/ir_c32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 bwMode="auto">
          <a:xfrm>
            <a:off x="2292201" y="2274030"/>
            <a:ext cx="504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Game Center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68265" y="2274030"/>
            <a:ext cx="792088" cy="594067"/>
          </a:xfrm>
          <a:prstGeom prst="rect">
            <a:avLst/>
          </a:prstGeom>
          <a:noFill/>
        </p:spPr>
      </p:pic>
      <p:sp>
        <p:nvSpPr>
          <p:cNvPr id="200" name="正方形/長方形 199"/>
          <p:cNvSpPr/>
          <p:nvPr/>
        </p:nvSpPr>
        <p:spPr>
          <a:xfrm>
            <a:off x="4740730" y="1144344"/>
            <a:ext cx="799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in U.S.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-171010" y="3548302"/>
            <a:ext cx="16466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Indoor GPS</a:t>
            </a:r>
            <a:endParaRPr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2" name="正方形/長方形 201"/>
          <p:cNvSpPr/>
          <p:nvPr/>
        </p:nvSpPr>
        <p:spPr>
          <a:xfrm>
            <a:off x="138403" y="980728"/>
            <a:ext cx="22733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Fuzzy Neuro Appliances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2" y="4004781"/>
            <a:ext cx="434805" cy="3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正方形/長方形 203"/>
          <p:cNvSpPr/>
          <p:nvPr/>
        </p:nvSpPr>
        <p:spPr>
          <a:xfrm>
            <a:off x="60193" y="3764326"/>
            <a:ext cx="1286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U-</a:t>
            </a:r>
            <a:r>
              <a:rPr lang="en-US" altLang="ja-JP" sz="12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Blox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(Swiss)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05" name="直線矢印コネクタ 204"/>
          <p:cNvCxnSpPr/>
          <p:nvPr/>
        </p:nvCxnSpPr>
        <p:spPr>
          <a:xfrm>
            <a:off x="634079" y="564157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>
            <a:off x="82829" y="564157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>
            <a:off x="1735537" y="564157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/>
          <p:nvPr/>
        </p:nvCxnSpPr>
        <p:spPr>
          <a:xfrm>
            <a:off x="1184287" y="564157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/>
          <p:nvPr/>
        </p:nvCxnSpPr>
        <p:spPr>
          <a:xfrm>
            <a:off x="2836996" y="564157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/>
          <p:nvPr/>
        </p:nvCxnSpPr>
        <p:spPr>
          <a:xfrm>
            <a:off x="2285746" y="564157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/>
          <p:cNvCxnSpPr/>
          <p:nvPr/>
        </p:nvCxnSpPr>
        <p:spPr>
          <a:xfrm>
            <a:off x="2836996" y="564281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71"/>
          <p:cNvSpPr>
            <a:spLocks noChangeArrowheads="1"/>
          </p:cNvSpPr>
          <p:nvPr/>
        </p:nvSpPr>
        <p:spPr bwMode="auto">
          <a:xfrm>
            <a:off x="1020696" y="5964419"/>
            <a:ext cx="334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3" name="Rectangle 71"/>
          <p:cNvSpPr>
            <a:spLocks noChangeArrowheads="1"/>
          </p:cNvSpPr>
          <p:nvPr/>
        </p:nvSpPr>
        <p:spPr bwMode="auto">
          <a:xfrm>
            <a:off x="2674284" y="5969530"/>
            <a:ext cx="334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14" name="直線矢印コネクタ 213"/>
          <p:cNvCxnSpPr/>
          <p:nvPr/>
        </p:nvCxnSpPr>
        <p:spPr>
          <a:xfrm>
            <a:off x="3369813" y="5636385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73" y="4975685"/>
            <a:ext cx="781028" cy="56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正方形/長方形 215"/>
          <p:cNvSpPr/>
          <p:nvPr/>
        </p:nvSpPr>
        <p:spPr>
          <a:xfrm>
            <a:off x="1313710" y="3575197"/>
            <a:ext cx="12285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Traffic Management 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System(China)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6881071" y="992341"/>
            <a:ext cx="1723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Shinkansen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Internet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5565466" y="1003391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Location-based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</a:t>
            </a:r>
          </a:p>
        </p:txBody>
      </p:sp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02" y="1470360"/>
            <a:ext cx="124040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0" name="直線矢印コネクタ 219"/>
          <p:cNvCxnSpPr/>
          <p:nvPr/>
        </p:nvCxnSpPr>
        <p:spPr>
          <a:xfrm flipV="1">
            <a:off x="8130786" y="2805251"/>
            <a:ext cx="401654" cy="35087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71"/>
          <p:cNvSpPr>
            <a:spLocks noChangeArrowheads="1"/>
          </p:cNvSpPr>
          <p:nvPr/>
        </p:nvSpPr>
        <p:spPr bwMode="auto">
          <a:xfrm>
            <a:off x="3986683" y="5915296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2" name="Rectangle 71"/>
          <p:cNvSpPr>
            <a:spLocks noChangeArrowheads="1"/>
          </p:cNvSpPr>
          <p:nvPr/>
        </p:nvSpPr>
        <p:spPr bwMode="auto">
          <a:xfrm>
            <a:off x="5210392" y="5915296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3" name="Rectangle 71"/>
          <p:cNvSpPr>
            <a:spLocks noChangeArrowheads="1"/>
          </p:cNvSpPr>
          <p:nvPr/>
        </p:nvSpPr>
        <p:spPr bwMode="auto">
          <a:xfrm>
            <a:off x="6169858" y="5915296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24" name="グループ化 223"/>
          <p:cNvGrpSpPr/>
          <p:nvPr/>
        </p:nvGrpSpPr>
        <p:grpSpPr>
          <a:xfrm>
            <a:off x="5319395" y="5616415"/>
            <a:ext cx="2308493" cy="128275"/>
            <a:chOff x="6111483" y="6129445"/>
            <a:chExt cx="2308493" cy="216023"/>
          </a:xfrm>
        </p:grpSpPr>
        <p:cxnSp>
          <p:nvCxnSpPr>
            <p:cNvPr id="225" name="直線矢印コネクタ 224"/>
            <p:cNvCxnSpPr/>
            <p:nvPr/>
          </p:nvCxnSpPr>
          <p:spPr>
            <a:xfrm>
              <a:off x="6111483" y="6129445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/>
            <p:nvPr/>
          </p:nvCxnSpPr>
          <p:spPr>
            <a:xfrm>
              <a:off x="7267135" y="6129445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矢印コネクタ 226"/>
            <p:cNvCxnSpPr/>
            <p:nvPr/>
          </p:nvCxnSpPr>
          <p:spPr>
            <a:xfrm>
              <a:off x="8419976" y="6129445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Rectangle 71"/>
          <p:cNvSpPr>
            <a:spLocks noChangeArrowheads="1"/>
          </p:cNvSpPr>
          <p:nvPr/>
        </p:nvSpPr>
        <p:spPr bwMode="auto">
          <a:xfrm>
            <a:off x="7474907" y="5915296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9" name="図 228">
            <a:extLst>
              <a:ext uri="{FF2B5EF4-FFF2-40B4-BE49-F238E27FC236}">
                <a16:creationId xmlns:a16="http://schemas.microsoft.com/office/drawing/2014/main" id="{15228AB0-ED65-4F35-A35B-0BF29B9BE1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09" y="4361122"/>
            <a:ext cx="828427" cy="743873"/>
          </a:xfrm>
          <a:prstGeom prst="rect">
            <a:avLst/>
          </a:prstGeom>
        </p:spPr>
      </p:pic>
      <p:sp>
        <p:nvSpPr>
          <p:cNvPr id="230" name="正方形/長方形 229"/>
          <p:cNvSpPr/>
          <p:nvPr/>
        </p:nvSpPr>
        <p:spPr>
          <a:xfrm>
            <a:off x="4468501" y="3493636"/>
            <a:ext cx="936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120,000 on-demand simulation</a:t>
            </a:r>
          </a:p>
        </p:txBody>
      </p:sp>
      <p:pic>
        <p:nvPicPr>
          <p:cNvPr id="231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2" y="4358020"/>
            <a:ext cx="850972" cy="7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" name="正方形/長方形 231"/>
          <p:cNvSpPr/>
          <p:nvPr/>
        </p:nvSpPr>
        <p:spPr>
          <a:xfrm>
            <a:off x="3456922" y="3429000"/>
            <a:ext cx="10648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One Million Passengers Simulation under train accident 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360579D2-7214-4BF8-B5AC-310D44D98E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0151" y="5127782"/>
            <a:ext cx="982566" cy="499832"/>
          </a:xfrm>
          <a:prstGeom prst="rect">
            <a:avLst/>
          </a:prstGeom>
        </p:spPr>
      </p:pic>
      <p:sp>
        <p:nvSpPr>
          <p:cNvPr id="234" name="正方形/長方形 233"/>
          <p:cNvSpPr/>
          <p:nvPr/>
        </p:nvSpPr>
        <p:spPr>
          <a:xfrm>
            <a:off x="5304568" y="4674910"/>
            <a:ext cx="1221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YNU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Demonstration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正方形/長方形 234"/>
          <p:cNvSpPr/>
          <p:nvPr/>
        </p:nvSpPr>
        <p:spPr>
          <a:xfrm>
            <a:off x="5332596" y="3485304"/>
            <a:ext cx="1212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Tomioka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Demonstration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6" name="Picture 4" descr="https://wp.kobore.net/wp-content/uploads/2021/11/DSC_1752-710x399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35" y="3941658"/>
            <a:ext cx="819762" cy="4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正方形/長方形 236"/>
          <p:cNvSpPr/>
          <p:nvPr/>
        </p:nvSpPr>
        <p:spPr>
          <a:xfrm>
            <a:off x="6545238" y="3496917"/>
            <a:ext cx="10545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Toyosu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Simulation</a:t>
            </a:r>
          </a:p>
        </p:txBody>
      </p:sp>
      <p:pic>
        <p:nvPicPr>
          <p:cNvPr id="238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38" y="5113960"/>
            <a:ext cx="1522554" cy="59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" name="Picture 8" descr="https://wp.kobore.net/wp-content/uploads/2021/08/24805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25" y="3969907"/>
            <a:ext cx="1091615" cy="8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55" y="4931094"/>
            <a:ext cx="1094601" cy="7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1" name="直線矢印コネクタ 240"/>
          <p:cNvCxnSpPr/>
          <p:nvPr/>
        </p:nvCxnSpPr>
        <p:spPr>
          <a:xfrm>
            <a:off x="4122022" y="5636534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正方形/長方形 241"/>
          <p:cNvSpPr/>
          <p:nvPr/>
        </p:nvSpPr>
        <p:spPr>
          <a:xfrm>
            <a:off x="2377194" y="4468642"/>
            <a:ext cx="13303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Symbiotic self-regulatory decentralization</a:t>
            </a:r>
            <a:endParaRPr lang="ja-JP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3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39" y="4001788"/>
            <a:ext cx="930704" cy="5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正方形/長方形 243"/>
          <p:cNvSpPr/>
          <p:nvPr/>
        </p:nvSpPr>
        <p:spPr>
          <a:xfrm>
            <a:off x="2427039" y="3435718"/>
            <a:ext cx="12306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60,000 Person Railway Simulation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45" name="図 24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28380" y="3991045"/>
            <a:ext cx="1043919" cy="1120322"/>
          </a:xfrm>
          <a:prstGeom prst="rect">
            <a:avLst/>
          </a:prstGeom>
        </p:spPr>
      </p:pic>
      <p:pic>
        <p:nvPicPr>
          <p:cNvPr id="246" name="図 24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767099" y="5135243"/>
            <a:ext cx="1025872" cy="484930"/>
          </a:xfrm>
          <a:prstGeom prst="rect">
            <a:avLst/>
          </a:prstGeom>
        </p:spPr>
      </p:pic>
      <p:sp>
        <p:nvSpPr>
          <p:cNvPr id="247" name="Rectangle 71"/>
          <p:cNvSpPr>
            <a:spLocks noChangeArrowheads="1"/>
          </p:cNvSpPr>
          <p:nvPr/>
        </p:nvSpPr>
        <p:spPr bwMode="auto">
          <a:xfrm>
            <a:off x="8708008" y="5915296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7730666" y="3496917"/>
            <a:ext cx="10545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Utsunomiya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Simulation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9" name="角丸四角形 248"/>
          <p:cNvSpPr/>
          <p:nvPr/>
        </p:nvSpPr>
        <p:spPr>
          <a:xfrm>
            <a:off x="36512" y="6240128"/>
            <a:ext cx="9107488" cy="573342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Busy days at various </a:t>
            </a:r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2315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7380" y="105013"/>
            <a:ext cx="531773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1-4. My weekend contents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49" name="角丸四角形 248"/>
          <p:cNvSpPr/>
          <p:nvPr/>
        </p:nvSpPr>
        <p:spPr>
          <a:xfrm>
            <a:off x="36512" y="6240128"/>
            <a:ext cx="9107488" cy="573342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Lectures </a:t>
            </a:r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using the above content</a:t>
            </a:r>
            <a:endParaRPr lang="en-US" altLang="ja-JP" sz="3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read the following columns for reference (Sorry, just in Japanese version)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652150" y="1861341"/>
            <a:ext cx="349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https://eetimes.itmedia.co.jp/ee/series/3761/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4644010" y="1844780"/>
            <a:ext cx="0" cy="4164705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96" y="2613124"/>
            <a:ext cx="4157370" cy="339636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38023" y="1821167"/>
            <a:ext cx="3669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https://www.jstage.jst.go.jp/article/bplus/12/4/12_271/_pdf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8" y="2550817"/>
            <a:ext cx="4282091" cy="3639777"/>
          </a:xfrm>
          <a:prstGeom prst="rect">
            <a:avLst/>
          </a:prstGeom>
        </p:spPr>
      </p:pic>
      <p:pic>
        <p:nvPicPr>
          <p:cNvPr id="2050" name="Picture 2" descr="https://qr.quel.jp/tmp/ca00c61b91de646da2e4ca020addac84218cf4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56" y="1767715"/>
            <a:ext cx="829884" cy="8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qr.quel.jp/tmp/e2d6ea0e92dc8a8a21805959b7fcd7e0e166a06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8" y="1785653"/>
            <a:ext cx="803579" cy="80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44624" y="3429000"/>
            <a:ext cx="2854757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2. What’s AI ?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450174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2. AI is not technology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 is just a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“concept”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287" y="1925344"/>
            <a:ext cx="5703584" cy="4009793"/>
          </a:xfrm>
          <a:prstGeom prst="rect">
            <a:avLst/>
          </a:prstGeom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11898" y="5062783"/>
            <a:ext cx="3016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Expert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005125" y="3674719"/>
            <a:ext cx="3140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Machine </a:t>
            </a:r>
            <a:r>
              <a:rPr kumimoji="0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learning</a:t>
            </a:r>
            <a:endParaRPr kumimoji="0" lang="en-US" altLang="ja-JP" sz="2400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10157" y="2753854"/>
            <a:ext cx="4615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Natural </a:t>
            </a:r>
            <a:r>
              <a:rPr kumimoji="0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language processing</a:t>
            </a:r>
            <a:endParaRPr kumimoji="0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7669" y="4637966"/>
            <a:ext cx="4192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Case-based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reasoning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20607" y="50724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Bayesian network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72510" y="5485035"/>
            <a:ext cx="4882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Genetic Algorithm (GA)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23051" y="1484730"/>
            <a:ext cx="352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Probability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4120" y="187845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tatistics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42969" y="2380896"/>
            <a:ext cx="323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Constraint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36830" y="3190851"/>
            <a:ext cx="2808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OR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92814" y="2797131"/>
            <a:ext cx="151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Search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84585" y="1887185"/>
            <a:ext cx="322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Image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recognition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5633" y="2289990"/>
            <a:ext cx="310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Voice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recognition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32874" y="5394173"/>
            <a:ext cx="409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Data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mining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03909" y="1487769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Optimization Algorithm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7306" y="3205523"/>
            <a:ext cx="2815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Game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6512" y="4154076"/>
            <a:ext cx="516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Automatic Translation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-7307" y="3687798"/>
            <a:ext cx="3023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Neural Networks</a:t>
            </a:r>
            <a:endParaRPr kumimoji="0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483710" y="5877340"/>
            <a:ext cx="3359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Fuzzy reasoning</a:t>
            </a:r>
            <a:endParaRPr kumimoji="0" lang="en-US" altLang="ja-JP" sz="2400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82517" y="4122356"/>
            <a:ext cx="297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Human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interface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184704" y="4695575"/>
            <a:ext cx="388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Multi-agent simulation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093043" y="2996940"/>
            <a:ext cx="3912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AI</a:t>
            </a:r>
            <a:b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(Artificial Intelligent)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36512" y="6312138"/>
            <a:ext cx="9107488" cy="573342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consisting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many 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software tech.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0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376004" y="3429000"/>
            <a:ext cx="2392001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 Schedule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0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S9u_Special">
      <a:majorFont>
        <a:latin typeface="Arial Rounded MT Bold"/>
        <a:ea typeface="HGPｺﾞｼｯｸE"/>
        <a:cs typeface=""/>
      </a:majorFont>
      <a:minorFont>
        <a:latin typeface="Calibri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51916</TotalTime>
  <Words>2705</Words>
  <Application>Microsoft Office PowerPoint</Application>
  <PresentationFormat>画面に合わせる (4:3)</PresentationFormat>
  <Paragraphs>873</Paragraphs>
  <Slides>43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4" baseType="lpstr">
      <vt:lpstr>HGPｺﾞｼｯｸE</vt:lpstr>
      <vt:lpstr>HGP創英角ﾎﾟｯﾌﾟ体</vt:lpstr>
      <vt:lpstr>Meiryo UI</vt:lpstr>
      <vt:lpstr>ＭＳ Ｐゴシック</vt:lpstr>
      <vt:lpstr>メイリオ</vt:lpstr>
      <vt:lpstr>Arial</vt:lpstr>
      <vt:lpstr>Arial Rounded MT Bold</vt:lpstr>
      <vt:lpstr>Calibri</vt:lpstr>
      <vt:lpstr>Times New Roman</vt:lpstr>
      <vt:lpstr>Wingdings</vt:lpstr>
      <vt:lpstr>Office ​​テーマ</vt:lpstr>
      <vt:lpstr>Introduction to AI Technologies 1st</vt:lpstr>
      <vt:lpstr>1. Self-introduction</vt:lpstr>
      <vt:lpstr>1-1. Introduction to my two personality</vt:lpstr>
      <vt:lpstr>1-2. Introduction for my work days</vt:lpstr>
      <vt:lpstr>1-3. My work history  </vt:lpstr>
      <vt:lpstr>1-4. My weekend contents </vt:lpstr>
      <vt:lpstr>2. What’s AI ?</vt:lpstr>
      <vt:lpstr>2. AI is not technology</vt:lpstr>
      <vt:lpstr>3. Schedule</vt:lpstr>
      <vt:lpstr>3. Today’s Topics</vt:lpstr>
      <vt:lpstr>4. Fuzzy Reasoning</vt:lpstr>
      <vt:lpstr>4.1 What’s “Fuzzy reasoning”</vt:lpstr>
      <vt:lpstr>4.2 Fuzzy Logic</vt:lpstr>
      <vt:lpstr>4.3 Fuzzy Reasoning(Calculation)</vt:lpstr>
      <vt:lpstr>PowerPoint プレゼンテーション</vt:lpstr>
      <vt:lpstr>4.4 How to calculate the reasoning result?(1)</vt:lpstr>
      <vt:lpstr>4.5 How to calculate the reasoning result?(2)</vt:lpstr>
      <vt:lpstr>PowerPoint プレゼンテーション</vt:lpstr>
      <vt:lpstr>PowerPoint プレゼンテーション</vt:lpstr>
      <vt:lpstr>Exercise </vt:lpstr>
      <vt:lpstr>4.6 Application   “Emotional Modeling”(1)</vt:lpstr>
      <vt:lpstr>4.7 Application   “Emotional modeling”(2) </vt:lpstr>
      <vt:lpstr>4.8 Application   “Emotional modeling”(3)</vt:lpstr>
      <vt:lpstr>4.9 Application  “Emotional modeling”(4)</vt:lpstr>
      <vt:lpstr>4.10 Application  “Emotional modeling”(5)</vt:lpstr>
      <vt:lpstr>5. Bayesian Reasoning</vt:lpstr>
      <vt:lpstr>5.1 What’s “Bayesian Reasoning”</vt:lpstr>
      <vt:lpstr>5.2 Reversal of Causes and Effects</vt:lpstr>
      <vt:lpstr>5.3 How to understand with "underwear"</vt:lpstr>
      <vt:lpstr>5.4 Required Information in advance</vt:lpstr>
      <vt:lpstr>5.5 Realizing by the Numbers(1)</vt:lpstr>
      <vt:lpstr>5.6 Realizing by the Numbers(2)</vt:lpstr>
      <vt:lpstr>5.7 Realizing by the Numbers(3)</vt:lpstr>
      <vt:lpstr>5.8 Realizing by the Numbers(4)</vt:lpstr>
      <vt:lpstr>5.9 Realizing by the Numbers(5)</vt:lpstr>
      <vt:lpstr>5.10 Prior probability &amp; posterior probability</vt:lpstr>
      <vt:lpstr>5.11 Bayes' theorem</vt:lpstr>
      <vt:lpstr>5.11-2 Bayes' theorem </vt:lpstr>
      <vt:lpstr>Exercise </vt:lpstr>
      <vt:lpstr>5.12 Application(1)</vt:lpstr>
      <vt:lpstr>5.13 Application(2)</vt:lpstr>
      <vt:lpstr>5.13 Application(3)</vt:lpstr>
      <vt:lpstr>5.14 Application(3)</vt:lpstr>
    </vt:vector>
  </TitlesOfParts>
  <Company>システム開発研究所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506u</dc:creator>
  <cp:lastModifiedBy>江端智一 / EBATA，TOMOICHI</cp:lastModifiedBy>
  <cp:revision>4295</cp:revision>
  <cp:lastPrinted>2023-03-02T11:47:39Z</cp:lastPrinted>
  <dcterms:created xsi:type="dcterms:W3CDTF">2014-01-07T05:18:57Z</dcterms:created>
  <dcterms:modified xsi:type="dcterms:W3CDTF">2023-03-02T17:44:01Z</dcterms:modified>
</cp:coreProperties>
</file>